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1367" r:id="rId2"/>
    <p:sldId id="1413" r:id="rId3"/>
    <p:sldId id="1434" r:id="rId4"/>
    <p:sldId id="1414" r:id="rId5"/>
    <p:sldId id="1417" r:id="rId6"/>
    <p:sldId id="1418" r:id="rId7"/>
    <p:sldId id="1419" r:id="rId8"/>
    <p:sldId id="1420" r:id="rId9"/>
    <p:sldId id="1431" r:id="rId10"/>
    <p:sldId id="1432" r:id="rId11"/>
    <p:sldId id="1422" r:id="rId12"/>
    <p:sldId id="1423" r:id="rId13"/>
    <p:sldId id="1421" r:id="rId14"/>
    <p:sldId id="1429" r:id="rId15"/>
    <p:sldId id="1430" r:id="rId16"/>
    <p:sldId id="1424" r:id="rId17"/>
    <p:sldId id="1433" r:id="rId18"/>
    <p:sldId id="1416" r:id="rId19"/>
    <p:sldId id="1436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44B9"/>
    <a:srgbClr val="00449E"/>
    <a:srgbClr val="00004C"/>
    <a:srgbClr val="00003E"/>
    <a:srgbClr val="FF9900"/>
    <a:srgbClr val="004F8A"/>
    <a:srgbClr val="005392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34" autoAdjust="0"/>
    <p:restoredTop sz="90833" autoAdjust="0"/>
  </p:normalViewPr>
  <p:slideViewPr>
    <p:cSldViewPr snapToGrid="0">
      <p:cViewPr>
        <p:scale>
          <a:sx n="66" d="100"/>
          <a:sy n="66" d="100"/>
        </p:scale>
        <p:origin x="-78" y="-78"/>
      </p:cViewPr>
      <p:guideLst>
        <p:guide orient="horz" pos="1059"/>
        <p:guide pos="373"/>
      </p:guideLst>
    </p:cSldViewPr>
  </p:slideViewPr>
  <p:outlineViewPr>
    <p:cViewPr>
      <p:scale>
        <a:sx n="50" d="100"/>
        <a:sy n="50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-42"/>
      </p:cViewPr>
      <p:guideLst>
        <p:guide orient="horz" pos="2923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FD38EF-F693-4577-825F-283370AF1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8500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9" tIns="46344" rIns="92689" bIns="4634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F8558B-89FC-4E79-AFF1-A921D6D4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 them find the</a:t>
            </a:r>
            <a:r>
              <a:rPr lang="en-CA" baseline="0" dirty="0" smtClean="0"/>
              <a:t> direction of F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 them</a:t>
            </a:r>
            <a:r>
              <a:rPr lang="en-CA" baseline="0" dirty="0" smtClean="0"/>
              <a:t> figure out how to solve for (4)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 them</a:t>
            </a:r>
            <a:r>
              <a:rPr lang="en-CA" baseline="0" dirty="0" smtClean="0"/>
              <a:t> find the DP etc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8558B-89FC-4E79-AFF1-A921D6D428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7469338 extended"/>
          <p:cNvPicPr>
            <a:picLocks noChangeAspect="1" noChangeArrowheads="1"/>
          </p:cNvPicPr>
          <p:nvPr/>
        </p:nvPicPr>
        <p:blipFill>
          <a:blip r:embed="rId2" cstate="print"/>
          <a:srcRect l="14006" t="35367" r="1991" b="21536"/>
          <a:stretch>
            <a:fillRect/>
          </a:stretch>
        </p:blipFill>
        <p:spPr bwMode="auto">
          <a:xfrm>
            <a:off x="-7938" y="-63500"/>
            <a:ext cx="92408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og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446088"/>
            <a:ext cx="397668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39000" y="6580188"/>
            <a:ext cx="1905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1605E8DF-85A9-4E3B-81CF-6D0AAD8100A6}" type="slidenum">
              <a:rPr lang="en-US" sz="1000">
                <a:solidFill>
                  <a:srgbClr val="006CBC"/>
                </a:solidFill>
              </a:rPr>
              <a:pPr algn="r" eaLnBrk="1" hangingPunct="1">
                <a:defRPr/>
              </a:pPr>
              <a:t>‹#›</a:t>
            </a:fld>
            <a:endParaRPr lang="en-US" sz="1000">
              <a:solidFill>
                <a:srgbClr val="006CBC"/>
              </a:solidFill>
            </a:endParaRPr>
          </a:p>
        </p:txBody>
      </p:sp>
      <p:pic>
        <p:nvPicPr>
          <p:cNvPr id="5" name="Picture 5" descr="57469338 extended"/>
          <p:cNvPicPr>
            <a:picLocks noChangeAspect="1" noChangeArrowheads="1"/>
          </p:cNvPicPr>
          <p:nvPr userDrawn="1"/>
        </p:nvPicPr>
        <p:blipFill>
          <a:blip r:embed="rId2" cstate="print"/>
          <a:srcRect l="14006" t="35367" r="1991" b="21536"/>
          <a:stretch>
            <a:fillRect/>
          </a:stretch>
        </p:blipFill>
        <p:spPr bwMode="auto">
          <a:xfrm>
            <a:off x="-7938" y="-63500"/>
            <a:ext cx="92408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446088"/>
            <a:ext cx="397668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7239000" y="6580188"/>
            <a:ext cx="1905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256657C7-90F3-4E18-A4A6-DB13C56EA314}" type="slidenum">
              <a:rPr lang="en-US" sz="1000">
                <a:solidFill>
                  <a:srgbClr val="006CBC"/>
                </a:solidFill>
              </a:rPr>
              <a:pPr algn="r" eaLnBrk="1" hangingPunct="1">
                <a:defRPr/>
              </a:pPr>
              <a:t>‹#›</a:t>
            </a:fld>
            <a:endParaRPr lang="en-US" sz="1000">
              <a:solidFill>
                <a:srgbClr val="006CBC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8575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28575"/>
            <a:ext cx="6224587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81113"/>
            <a:ext cx="8229600" cy="48260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81113"/>
            <a:ext cx="403860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738" y="1281113"/>
            <a:ext cx="403860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2"/>
          <p:cNvPicPr>
            <a:picLocks noChangeAspect="1" noChangeArrowheads="1"/>
          </p:cNvPicPr>
          <p:nvPr/>
        </p:nvPicPr>
        <p:blipFill>
          <a:blip r:embed="rId14" cstate="print"/>
          <a:srcRect l="430" t="209" r="391" b="470"/>
          <a:stretch>
            <a:fillRect/>
          </a:stretch>
        </p:blipFill>
        <p:spPr bwMode="auto">
          <a:xfrm>
            <a:off x="-30163" y="-46038"/>
            <a:ext cx="92376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8138" y="6434138"/>
            <a:ext cx="996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8708" name="Rectangle 4"/>
          <p:cNvSpPr>
            <a:spLocks noChangeArrowheads="1"/>
          </p:cNvSpPr>
          <p:nvPr/>
        </p:nvSpPr>
        <p:spPr bwMode="auto">
          <a:xfrm>
            <a:off x="4351338" y="6584950"/>
            <a:ext cx="441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fld id="{3DB8150E-0F3A-41F9-88EC-784F9C0BE8DE}" type="slidenum">
              <a:rPr lang="en-US" sz="1000">
                <a:solidFill>
                  <a:srgbClr val="00449E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rgbClr val="00449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"/>
            <a:ext cx="8229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81113"/>
            <a:ext cx="8229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levelz</a:t>
            </a:r>
          </a:p>
        </p:txBody>
      </p:sp>
      <p:pic>
        <p:nvPicPr>
          <p:cNvPr id="1031" name="Picture 7" descr="B2"/>
          <p:cNvPicPr>
            <a:picLocks noChangeAspect="1" noChangeArrowheads="1"/>
          </p:cNvPicPr>
          <p:nvPr userDrawn="1"/>
        </p:nvPicPr>
        <p:blipFill>
          <a:blip r:embed="rId14" cstate="print"/>
          <a:srcRect l="430" t="209" r="391" b="470"/>
          <a:stretch>
            <a:fillRect/>
          </a:stretch>
        </p:blipFill>
        <p:spPr bwMode="auto">
          <a:xfrm>
            <a:off x="-30163" y="-46038"/>
            <a:ext cx="923766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ogo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8138" y="6434138"/>
            <a:ext cx="996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8713" name="Rectangle 9"/>
          <p:cNvSpPr>
            <a:spLocks noChangeArrowheads="1"/>
          </p:cNvSpPr>
          <p:nvPr userDrawn="1"/>
        </p:nvSpPr>
        <p:spPr bwMode="auto">
          <a:xfrm>
            <a:off x="4351338" y="6584950"/>
            <a:ext cx="4413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fld id="{35E8A69D-ECB1-4BAD-A1A9-FFBE0EAB5C04}" type="slidenum">
              <a:rPr lang="en-US" sz="1000">
                <a:solidFill>
                  <a:srgbClr val="00449E"/>
                </a:solidFill>
              </a:rPr>
              <a:pPr algn="ctr" eaLnBrk="1" hangingPunct="1">
                <a:defRPr/>
              </a:pPr>
              <a:t>‹#›</a:t>
            </a:fld>
            <a:endParaRPr lang="en-US" sz="1000" dirty="0">
              <a:solidFill>
                <a:srgbClr val="00449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rebuchet MS" pitchFamily="34" charset="0"/>
        <a:buChar char="•"/>
        <a:defRPr sz="2400">
          <a:solidFill>
            <a:srgbClr val="00449E"/>
          </a:solidFill>
          <a:latin typeface="+mn-lt"/>
          <a:ea typeface="+mn-ea"/>
          <a:cs typeface="+mn-cs"/>
        </a:defRPr>
      </a:lvl1pPr>
      <a:lvl2pPr marL="684213" indent="-2238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rgbClr val="00449E"/>
          </a:solidFill>
          <a:latin typeface="+mn-lt"/>
        </a:defRPr>
      </a:lvl2pPr>
      <a:lvl3pPr marL="1030288" indent="-23177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rebuchet MS" pitchFamily="34" charset="0"/>
        <a:buChar char="•"/>
        <a:defRPr>
          <a:solidFill>
            <a:srgbClr val="00449E"/>
          </a:solidFill>
          <a:latin typeface="+mn-lt"/>
        </a:defRPr>
      </a:lvl3pPr>
      <a:lvl4pPr marL="1374775" indent="-23018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rebuchet MS" pitchFamily="34" charset="0"/>
        <a:buChar char="—"/>
        <a:defRPr sz="1600">
          <a:solidFill>
            <a:srgbClr val="00449E"/>
          </a:solidFill>
          <a:latin typeface="+mn-lt"/>
        </a:defRPr>
      </a:lvl4pPr>
      <a:lvl5pPr marL="1601788" indent="-112713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CD7018"/>
        </a:buClr>
        <a:buChar char="•"/>
        <a:defRPr sz="1600" b="1">
          <a:solidFill>
            <a:srgbClr val="006ABC"/>
          </a:solidFill>
          <a:latin typeface="Trebuchet MS" pitchFamily="34" charset="0"/>
        </a:defRPr>
      </a:lvl5pPr>
      <a:lvl6pPr marL="2058988" indent="-112713" algn="l" rtl="0" fontAlgn="base">
        <a:lnSpc>
          <a:spcPct val="80000"/>
        </a:lnSpc>
        <a:spcBef>
          <a:spcPct val="50000"/>
        </a:spcBef>
        <a:spcAft>
          <a:spcPct val="0"/>
        </a:spcAft>
        <a:buClr>
          <a:srgbClr val="CD7018"/>
        </a:buClr>
        <a:buChar char="•"/>
        <a:defRPr sz="1600" b="1">
          <a:solidFill>
            <a:srgbClr val="006ABC"/>
          </a:solidFill>
          <a:latin typeface="Trebuchet MS" pitchFamily="34" charset="0"/>
        </a:defRPr>
      </a:lvl6pPr>
      <a:lvl7pPr marL="2516188" indent="-112713" algn="l" rtl="0" fontAlgn="base">
        <a:lnSpc>
          <a:spcPct val="80000"/>
        </a:lnSpc>
        <a:spcBef>
          <a:spcPct val="50000"/>
        </a:spcBef>
        <a:spcAft>
          <a:spcPct val="0"/>
        </a:spcAft>
        <a:buClr>
          <a:srgbClr val="CD7018"/>
        </a:buClr>
        <a:buChar char="•"/>
        <a:defRPr sz="1600" b="1">
          <a:solidFill>
            <a:srgbClr val="006ABC"/>
          </a:solidFill>
          <a:latin typeface="Trebuchet MS" pitchFamily="34" charset="0"/>
        </a:defRPr>
      </a:lvl7pPr>
      <a:lvl8pPr marL="2973388" indent="-112713" algn="l" rtl="0" fontAlgn="base">
        <a:lnSpc>
          <a:spcPct val="80000"/>
        </a:lnSpc>
        <a:spcBef>
          <a:spcPct val="50000"/>
        </a:spcBef>
        <a:spcAft>
          <a:spcPct val="0"/>
        </a:spcAft>
        <a:buClr>
          <a:srgbClr val="CD7018"/>
        </a:buClr>
        <a:buChar char="•"/>
        <a:defRPr sz="1600" b="1">
          <a:solidFill>
            <a:srgbClr val="006ABC"/>
          </a:solidFill>
          <a:latin typeface="Trebuchet MS" pitchFamily="34" charset="0"/>
        </a:defRPr>
      </a:lvl8pPr>
      <a:lvl9pPr marL="3430588" indent="-112713" algn="l" rtl="0" fontAlgn="base">
        <a:lnSpc>
          <a:spcPct val="80000"/>
        </a:lnSpc>
        <a:spcBef>
          <a:spcPct val="50000"/>
        </a:spcBef>
        <a:spcAft>
          <a:spcPct val="0"/>
        </a:spcAft>
        <a:buClr>
          <a:srgbClr val="CD7018"/>
        </a:buClr>
        <a:buChar char="•"/>
        <a:defRPr sz="1600" b="1">
          <a:solidFill>
            <a:srgbClr val="006ABC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2395470"/>
            <a:ext cx="9144000" cy="4462530"/>
          </a:xfrm>
          <a:prstGeom prst="rect">
            <a:avLst/>
          </a:prstGeom>
          <a:solidFill>
            <a:srgbClr val="0044B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8825" y="711003"/>
            <a:ext cx="8667750" cy="1514983"/>
          </a:xfrm>
          <a:noFill/>
        </p:spPr>
        <p:txBody>
          <a:bodyPr/>
          <a:lstStyle/>
          <a:p>
            <a:pPr eaLnBrk="1" hangingPunct="1"/>
            <a:r>
              <a:rPr lang="en-CA" sz="3200" dirty="0" smtClean="0"/>
              <a:t>Investigation CRT Technology: Using a Magnetic Field to Measure Pixel Pitch</a:t>
            </a:r>
            <a:endParaRPr lang="en-US" sz="3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1404" y="3940645"/>
            <a:ext cx="7413625" cy="12446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Trebuchet MS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Anthony Mollica</a:t>
            </a:r>
          </a:p>
          <a:p>
            <a:pPr marL="0" indent="0" algn="ctr" eaLnBrk="1" hangingPunct="1">
              <a:lnSpc>
                <a:spcPct val="80000"/>
              </a:lnSpc>
              <a:buFont typeface="Trebuchet MS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UBC Physics</a:t>
            </a:r>
          </a:p>
          <a:p>
            <a:pPr marL="0" indent="0" algn="ctr" eaLnBrk="1" hangingPunct="1">
              <a:lnSpc>
                <a:spcPct val="80000"/>
              </a:lnSpc>
              <a:buFont typeface="Trebuchet MS" pitchFamily="34" charset="0"/>
              <a:buNone/>
            </a:pPr>
            <a:endParaRPr lang="en-US" sz="1800" dirty="0" smtClean="0"/>
          </a:p>
          <a:p>
            <a:pPr marL="0" indent="0" algn="ctr" eaLnBrk="1" hangingPunct="1">
              <a:lnSpc>
                <a:spcPct val="80000"/>
              </a:lnSpc>
              <a:buFont typeface="Trebuchet MS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Physics 420 February 11, 2010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0" y="463237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0" y="2392923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0" y="0"/>
            <a:ext cx="9144000" cy="463639"/>
          </a:xfrm>
          <a:prstGeom prst="rect">
            <a:avLst/>
          </a:prstGeom>
          <a:solidFill>
            <a:srgbClr val="0044B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28699"/>
            <a:ext cx="8462682" cy="4631872"/>
          </a:xfrm>
        </p:spPr>
        <p:txBody>
          <a:bodyPr/>
          <a:lstStyle/>
          <a:p>
            <a:pPr eaLnBrk="1" hangingPunct="1"/>
            <a:r>
              <a:rPr lang="en-CA" dirty="0" smtClean="0"/>
              <a:t>A reference value for Dot Pitch (DP) 0.20mm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Using our expression we find that: 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We can then say </a:t>
            </a:r>
            <a:r>
              <a:rPr lang="en-CA" dirty="0" smtClean="0">
                <a:latin typeface="+mj-lt"/>
              </a:rPr>
              <a:t>that </a:t>
            </a:r>
            <a:r>
              <a:rPr lang="en-CA" dirty="0" smtClean="0">
                <a:latin typeface="+mj-lt"/>
                <a:cs typeface="Times New Roman"/>
              </a:rPr>
              <a:t>∆x</a:t>
            </a:r>
            <a:r>
              <a:rPr lang="en-CA" dirty="0" smtClean="0">
                <a:latin typeface="+mj-lt"/>
              </a:rPr>
              <a:t> is theoretically</a:t>
            </a:r>
            <a:endParaRPr lang="en-CA" b="1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>
              <a:buNone/>
            </a:pPr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39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10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Results of Theoretical </a:t>
            </a:r>
            <a:r>
              <a:rPr lang="en-CA" dirty="0" smtClean="0">
                <a:solidFill>
                  <a:srgbClr val="0044B9"/>
                </a:solidFill>
                <a:cs typeface="Times New Roman"/>
              </a:rPr>
              <a:t>∆x </a:t>
            </a:r>
            <a:r>
              <a:rPr lang="en-CA" dirty="0" smtClean="0">
                <a:solidFill>
                  <a:srgbClr val="0044B9"/>
                </a:solidFill>
              </a:rPr>
              <a:t>Calculation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0228" y="3403600"/>
            <a:ext cx="1973943" cy="137742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143171" y="5016499"/>
            <a:ext cx="1592942" cy="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lvl="0" indent="-287338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CA" dirty="0" smtClean="0"/>
              <a:t>~</a:t>
            </a:r>
            <a:r>
              <a:rPr lang="en-CA" b="1" dirty="0" smtClean="0">
                <a:solidFill>
                  <a:srgbClr val="0044B9"/>
                </a:solidFill>
              </a:rPr>
              <a:t>0.12mm</a:t>
            </a:r>
            <a:endParaRPr kumimoji="0" lang="en-CA" sz="1800" b="0" i="0" u="none" strike="noStrike" kern="0" cap="none" spc="0" normalizeH="0" baseline="30000" noProof="0" dirty="0" smtClean="0">
              <a:ln>
                <a:noFill/>
              </a:ln>
              <a:solidFill>
                <a:srgbClr val="0044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5275" y="977899"/>
            <a:ext cx="8582025" cy="469901"/>
          </a:xfrm>
        </p:spPr>
        <p:txBody>
          <a:bodyPr/>
          <a:lstStyle/>
          <a:p>
            <a:pPr eaLnBrk="1" hangingPunct="1">
              <a:buNone/>
            </a:pPr>
            <a:r>
              <a:rPr lang="en-CA" sz="1800" dirty="0" smtClean="0"/>
              <a:t>Direction of Deflected Electrons Given by Cross product or Right Hand Rule (RHR)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367227" cy="28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11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8439955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How Electrons in a CRT are Deflected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7228" y="229688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449E"/>
                </a:solidFill>
              </a:rPr>
              <a:t>Path of electron (v</a:t>
            </a:r>
            <a:r>
              <a:rPr lang="en-CA" baseline="-25000" dirty="0" smtClean="0">
                <a:solidFill>
                  <a:srgbClr val="00449E"/>
                </a:solidFill>
              </a:rPr>
              <a:t>x</a:t>
            </a:r>
            <a:r>
              <a:rPr lang="en-CA" dirty="0" smtClean="0">
                <a:solidFill>
                  <a:srgbClr val="00449E"/>
                </a:solidFill>
              </a:rPr>
              <a:t>)</a:t>
            </a:r>
            <a:endParaRPr lang="en-CA" dirty="0">
              <a:solidFill>
                <a:srgbClr val="00449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2403928" y="2855685"/>
            <a:ext cx="1600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44B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 flipV="1">
            <a:off x="2391228" y="2855685"/>
            <a:ext cx="1625600" cy="81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2969985" y="2842985"/>
            <a:ext cx="2198038" cy="1904218"/>
            <a:chOff x="2969985" y="2842985"/>
            <a:chExt cx="2198038" cy="1904218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 rot="5400000">
              <a:off x="3336472" y="3497943"/>
              <a:ext cx="1322615" cy="126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969985" y="4377871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7030A0"/>
                  </a:solidFill>
                </a:rPr>
                <a:t>*Direction Force (F)</a:t>
              </a:r>
              <a:endParaRPr lang="en-CA" dirty="0">
                <a:solidFill>
                  <a:srgbClr val="7030A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46742" y="359591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Magnetic Field (B)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80456" y="5268685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*Negative Charge Flips force downwards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6186" y="2139043"/>
            <a:ext cx="2971800" cy="6191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67224" y="2924628"/>
            <a:ext cx="36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*since v, and B are perpendicular 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1" y="3650344"/>
            <a:ext cx="2657475" cy="676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28699"/>
            <a:ext cx="4981575" cy="11049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Magnetic Field around a ring magnet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Force by deflects electrons downward RHR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>
              <a:buNone/>
            </a:pPr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39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12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1" y="0"/>
            <a:ext cx="5905499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Magnetic Field of a Ring Magnet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85976" y="1638302"/>
            <a:ext cx="2133599" cy="1476374"/>
            <a:chOff x="276226" y="2178050"/>
            <a:chExt cx="4768850" cy="3673475"/>
          </a:xfrm>
        </p:grpSpPr>
        <p:sp>
          <p:nvSpPr>
            <p:cNvPr id="27" name="Oval 26"/>
            <p:cNvSpPr/>
            <p:nvPr/>
          </p:nvSpPr>
          <p:spPr bwMode="auto">
            <a:xfrm>
              <a:off x="1587500" y="3543300"/>
              <a:ext cx="1427301" cy="12573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Connector 27"/>
            <p:cNvCxnSpPr>
              <a:stCxn id="27" idx="1"/>
              <a:endCxn id="37" idx="0"/>
            </p:cNvCxnSpPr>
            <p:nvPr/>
          </p:nvCxnSpPr>
          <p:spPr bwMode="auto">
            <a:xfrm rot="5400000" flipH="1" flipV="1">
              <a:off x="2012130" y="2794295"/>
              <a:ext cx="717527" cy="11487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2949983" y="3730869"/>
              <a:ext cx="730227" cy="11424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Arc 36"/>
            <p:cNvSpPr/>
            <p:nvPr/>
          </p:nvSpPr>
          <p:spPr bwMode="auto">
            <a:xfrm>
              <a:off x="2004322" y="3009900"/>
              <a:ext cx="1881878" cy="1879600"/>
            </a:xfrm>
            <a:prstGeom prst="arc">
              <a:avLst>
                <a:gd name="adj1" fmla="val 16200000"/>
                <a:gd name="adj2" fmla="val 215572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561975" y="2809875"/>
              <a:ext cx="3981450" cy="24860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1" name="Group 68"/>
            <p:cNvGrpSpPr/>
            <p:nvPr/>
          </p:nvGrpSpPr>
          <p:grpSpPr>
            <a:xfrm>
              <a:off x="276226" y="2178050"/>
              <a:ext cx="3225800" cy="1803400"/>
              <a:chOff x="466726" y="2359025"/>
              <a:chExt cx="3225800" cy="1803400"/>
            </a:xfrm>
          </p:grpSpPr>
          <p:sp>
            <p:nvSpPr>
              <p:cNvPr id="53" name="Oval 52"/>
              <p:cNvSpPr/>
              <p:nvPr/>
            </p:nvSpPr>
            <p:spPr bwMode="auto">
              <a:xfrm rot="19941403">
                <a:off x="466726" y="2359025"/>
                <a:ext cx="3225800" cy="18034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4" name="Straight Arrow Connector 53"/>
              <p:cNvCxnSpPr>
                <a:stCxn id="53" idx="0"/>
              </p:cNvCxnSpPr>
              <p:nvPr/>
            </p:nvCxnSpPr>
            <p:spPr bwMode="auto">
              <a:xfrm rot="16200000" flipH="1" flipV="1">
                <a:off x="1563930" y="2436311"/>
                <a:ext cx="71698" cy="12297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2727325" y="3848100"/>
                <a:ext cx="117475" cy="76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4" name="Group 69"/>
            <p:cNvGrpSpPr/>
            <p:nvPr/>
          </p:nvGrpSpPr>
          <p:grpSpPr>
            <a:xfrm>
              <a:off x="1819276" y="4048125"/>
              <a:ext cx="3225800" cy="1803400"/>
              <a:chOff x="1714501" y="4038600"/>
              <a:chExt cx="3225800" cy="1803400"/>
            </a:xfrm>
          </p:grpSpPr>
          <p:sp>
            <p:nvSpPr>
              <p:cNvPr id="50" name="Oval 49"/>
              <p:cNvSpPr/>
              <p:nvPr/>
            </p:nvSpPr>
            <p:spPr bwMode="auto">
              <a:xfrm rot="19941403">
                <a:off x="1714501" y="4038600"/>
                <a:ext cx="3225800" cy="18034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rot="10800000" flipV="1">
                <a:off x="3583781" y="5733255"/>
                <a:ext cx="169072" cy="8652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2883696" y="4090194"/>
                <a:ext cx="122235" cy="6429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8" name="Oval 47"/>
            <p:cNvSpPr/>
            <p:nvPr/>
          </p:nvSpPr>
          <p:spPr bwMode="auto">
            <a:xfrm>
              <a:off x="2047875" y="3990975"/>
              <a:ext cx="462101" cy="3905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438650" y="207645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449E"/>
                </a:solidFill>
              </a:rPr>
              <a:t>Magnetic Field (B)</a:t>
            </a:r>
            <a:endParaRPr lang="en-CA" dirty="0">
              <a:solidFill>
                <a:srgbClr val="00449E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33599" y="4092574"/>
            <a:ext cx="4486275" cy="1911351"/>
            <a:chOff x="2133599" y="4092574"/>
            <a:chExt cx="4486275" cy="1911351"/>
          </a:xfrm>
        </p:grpSpPr>
        <p:sp>
          <p:nvSpPr>
            <p:cNvPr id="80" name="Arc 79"/>
            <p:cNvSpPr/>
            <p:nvPr/>
          </p:nvSpPr>
          <p:spPr bwMode="auto">
            <a:xfrm>
              <a:off x="2133599" y="4092575"/>
              <a:ext cx="4463855" cy="191135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094037" y="4092574"/>
              <a:ext cx="3525837" cy="1830873"/>
              <a:chOff x="3094037" y="4092574"/>
              <a:chExt cx="3525837" cy="1830873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4366647" y="4102635"/>
                <a:ext cx="594134" cy="3118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355437" y="5601536"/>
                <a:ext cx="594134" cy="3118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16200000" flipH="1">
                <a:off x="3604550" y="4847054"/>
                <a:ext cx="1508961" cy="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0" name="TextBox 99"/>
              <p:cNvSpPr txBox="1"/>
              <p:nvPr/>
            </p:nvSpPr>
            <p:spPr>
              <a:xfrm>
                <a:off x="5067300" y="55372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B</a:t>
                </a:r>
                <a:endParaRPr lang="en-CA" dirty="0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3094037" y="4280699"/>
                <a:ext cx="3525837" cy="1642748"/>
                <a:chOff x="3094037" y="4280699"/>
                <a:chExt cx="3525837" cy="1642748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 bwMode="auto">
                <a:xfrm rot="10800000" flipV="1">
                  <a:off x="4631437" y="5118100"/>
                  <a:ext cx="1093088" cy="32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5" name="Straight Arrow Connector 84"/>
                <p:cNvCxnSpPr/>
                <p:nvPr/>
              </p:nvCxnSpPr>
              <p:spPr bwMode="auto">
                <a:xfrm rot="10800000">
                  <a:off x="4562478" y="5137152"/>
                  <a:ext cx="1000123" cy="49529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0" name="Straight Arrow Connector 89"/>
                <p:cNvCxnSpPr/>
                <p:nvPr/>
              </p:nvCxnSpPr>
              <p:spPr bwMode="auto">
                <a:xfrm rot="5400000">
                  <a:off x="4177512" y="4694238"/>
                  <a:ext cx="837401" cy="1032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44B9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5153025" y="4689475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err="1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CA" baseline="-25000" dirty="0" err="1" smtClean="0">
                      <a:solidFill>
                        <a:srgbClr val="FF0000"/>
                      </a:solidFill>
                    </a:rPr>
                    <a:t>y</a:t>
                  </a:r>
                  <a:endParaRPr lang="en-CA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638675" y="4727575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>
                      <a:solidFill>
                        <a:schemeClr val="accent2"/>
                      </a:solidFill>
                    </a:rPr>
                    <a:t>F</a:t>
                  </a:r>
                  <a:endParaRPr lang="en-CA" dirty="0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3094037" y="4404427"/>
                  <a:ext cx="3525837" cy="1519020"/>
                  <a:chOff x="3094037" y="4404427"/>
                  <a:chExt cx="3525837" cy="1519020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290480" y="4404427"/>
                    <a:ext cx="3329394" cy="1519020"/>
                    <a:chOff x="4749800" y="2667000"/>
                    <a:chExt cx="2298700" cy="1917700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4749800" y="2667000"/>
                      <a:ext cx="2298700" cy="1917700"/>
                      <a:chOff x="4749800" y="2667000"/>
                      <a:chExt cx="2298700" cy="1917700"/>
                    </a:xfrm>
                  </p:grpSpPr>
                  <p:cxnSp>
                    <p:nvCxnSpPr>
                      <p:cNvPr id="57" name="Straight Connector 56"/>
                      <p:cNvCxnSpPr>
                        <a:endCxn id="63" idx="0"/>
                      </p:cNvCxnSpPr>
                      <p:nvPr/>
                    </p:nvCxnSpPr>
                    <p:spPr bwMode="auto">
                      <a:xfrm rot="16200000" flipH="1">
                        <a:off x="4953000" y="3632199"/>
                        <a:ext cx="1905000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58" name="Arc 57"/>
                      <p:cNvSpPr/>
                      <p:nvPr/>
                    </p:nvSpPr>
                    <p:spPr bwMode="auto">
                      <a:xfrm>
                        <a:off x="4749800" y="2667000"/>
                        <a:ext cx="2298700" cy="1917700"/>
                      </a:xfrm>
                      <a:prstGeom prst="arc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63" name="Arc 62"/>
                    <p:cNvSpPr/>
                    <p:nvPr/>
                  </p:nvSpPr>
                  <p:spPr bwMode="auto">
                    <a:xfrm rot="10800000" flipH="1">
                      <a:off x="4762500" y="2667000"/>
                      <a:ext cx="2286000" cy="1917700"/>
                    </a:xfrm>
                    <a:prstGeom prst="arc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3094037" y="4658675"/>
                    <a:ext cx="1143000" cy="599126"/>
                    <a:chOff x="3098800" y="4620575"/>
                    <a:chExt cx="1143000" cy="599126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098800" y="4620575"/>
                      <a:ext cx="1143000" cy="599126"/>
                      <a:chOff x="2679700" y="4684075"/>
                      <a:chExt cx="1143000" cy="599126"/>
                    </a:xfrm>
                  </p:grpSpPr>
                  <p:grpSp>
                    <p:nvGrpSpPr>
                      <p:cNvPr id="120" name="Group 119"/>
                      <p:cNvGrpSpPr/>
                      <p:nvPr/>
                    </p:nvGrpSpPr>
                    <p:grpSpPr>
                      <a:xfrm flipH="1">
                        <a:off x="2752724" y="4684075"/>
                        <a:ext cx="767644" cy="599126"/>
                        <a:chOff x="6530269" y="3191824"/>
                        <a:chExt cx="1028510" cy="755413"/>
                      </a:xfrm>
                    </p:grpSpPr>
                    <p:sp>
                      <p:nvSpPr>
                        <p:cNvPr id="106" name="Oval 105"/>
                        <p:cNvSpPr/>
                        <p:nvPr/>
                      </p:nvSpPr>
                      <p:spPr bwMode="auto">
                        <a:xfrm>
                          <a:off x="6530269" y="3406198"/>
                          <a:ext cx="638579" cy="505310"/>
                        </a:xfrm>
                        <a:prstGeom prst="ellipse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CA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cxnSp>
                      <p:nvCxnSpPr>
                        <p:cNvPr id="107" name="Straight Connector 106"/>
                        <p:cNvCxnSpPr>
                          <a:stCxn id="106" idx="1"/>
                          <a:endCxn id="109" idx="0"/>
                        </p:cNvCxnSpPr>
                        <p:nvPr/>
                      </p:nvCxnSpPr>
                      <p:spPr bwMode="auto">
                        <a:xfrm rot="5400000" flipH="1" flipV="1">
                          <a:off x="6736575" y="3079037"/>
                          <a:ext cx="288375" cy="513949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8" name="Straight Connector 107"/>
                        <p:cNvCxnSpPr/>
                        <p:nvPr/>
                      </p:nvCxnSpPr>
                      <p:spPr bwMode="auto">
                        <a:xfrm rot="5400000" flipH="1" flipV="1">
                          <a:off x="7156462" y="3455589"/>
                          <a:ext cx="293479" cy="511154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sp>
                      <p:nvSpPr>
                        <p:cNvPr id="109" name="Arc 108"/>
                        <p:cNvSpPr/>
                        <p:nvPr/>
                      </p:nvSpPr>
                      <p:spPr bwMode="auto">
                        <a:xfrm>
                          <a:off x="6716757" y="3191824"/>
                          <a:ext cx="841958" cy="755413"/>
                        </a:xfrm>
                        <a:prstGeom prst="arc">
                          <a:avLst>
                            <a:gd name="adj1" fmla="val 16200000"/>
                            <a:gd name="adj2" fmla="val 21557297"/>
                          </a:avLst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CA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3" name="Oval 112"/>
                        <p:cNvSpPr/>
                        <p:nvPr/>
                      </p:nvSpPr>
                      <p:spPr bwMode="auto">
                        <a:xfrm>
                          <a:off x="6736243" y="3586119"/>
                          <a:ext cx="206745" cy="156952"/>
                        </a:xfrm>
                        <a:prstGeom prst="ellipse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CA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21" name="Oval 120"/>
                      <p:cNvSpPr/>
                      <p:nvPr/>
                    </p:nvSpPr>
                    <p:spPr bwMode="auto">
                      <a:xfrm rot="1807770">
                        <a:off x="2679700" y="4686301"/>
                        <a:ext cx="1143000" cy="342900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rgbClr val="00B05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cxnSp>
                  <p:nvCxnSpPr>
                    <p:cNvPr id="124" name="Straight Arrow Connector 123"/>
                    <p:cNvCxnSpPr/>
                    <p:nvPr/>
                  </p:nvCxnSpPr>
                  <p:spPr bwMode="auto">
                    <a:xfrm rot="10800000">
                      <a:off x="3803650" y="4667250"/>
                      <a:ext cx="69850" cy="5715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</p:grp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100" y="1244599"/>
            <a:ext cx="4953000" cy="11430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K Kinetic Energy of electron (J)</a:t>
            </a:r>
          </a:p>
          <a:p>
            <a:pPr eaLnBrk="1" hangingPunct="1"/>
            <a:r>
              <a:rPr lang="en-CA" sz="1800" dirty="0" smtClean="0"/>
              <a:t>m mass of an electron (kg) 9.1x10</a:t>
            </a:r>
            <a:r>
              <a:rPr lang="en-CA" sz="1800" baseline="30000" dirty="0" smtClean="0"/>
              <a:t>-31</a:t>
            </a:r>
            <a:r>
              <a:rPr lang="en-CA" sz="1800" dirty="0" smtClean="0"/>
              <a:t> kg</a:t>
            </a:r>
          </a:p>
          <a:p>
            <a:pPr eaLnBrk="1" hangingPunct="1"/>
            <a:r>
              <a:rPr lang="en-CA" sz="1800" dirty="0" smtClean="0"/>
              <a:t>v is the velocity electron (m/s) ~1.0x10</a:t>
            </a:r>
            <a:r>
              <a:rPr lang="en-CA" sz="1800" baseline="30000" dirty="0" smtClean="0"/>
              <a:t>8</a:t>
            </a:r>
            <a:r>
              <a:rPr lang="en-CA" sz="1800" dirty="0" smtClean="0"/>
              <a:t> m/s </a:t>
            </a:r>
          </a:p>
          <a:p>
            <a:pPr eaLnBrk="1" hangingPunct="1"/>
            <a:endParaRPr lang="en-CA" sz="1800" baseline="300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71771"/>
            <a:ext cx="488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13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8516155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The Kinetic Energy of an Electron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77800" y="2959099"/>
            <a:ext cx="5651500" cy="1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an</a:t>
            </a:r>
            <a:r>
              <a:rPr kumimoji="0" lang="en-CA" sz="1800" b="0" i="0" u="none" strike="noStrike" kern="0" cap="none" spc="0" normalizeH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 gun K given by accelerating voltage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is the accelerating voltage (V, J/C) ~20-40kV </a:t>
            </a:r>
          </a:p>
          <a:p>
            <a:pPr marL="744538" lvl="1" indent="-287338" eaLnBrk="1" hangingPunct="1">
              <a:spcBef>
                <a:spcPct val="20000"/>
              </a:spcBef>
              <a:buClr>
                <a:srgbClr val="FF9900"/>
              </a:buClr>
              <a:buFont typeface="Trebuchet MS" pitchFamily="34" charset="0"/>
              <a:buChar char="•"/>
              <a:defRPr/>
            </a:pPr>
            <a:r>
              <a:rPr lang="en-CA" kern="0" dirty="0" smtClean="0">
                <a:solidFill>
                  <a:srgbClr val="00449E"/>
                </a:solidFill>
                <a:latin typeface="+mn-lt"/>
              </a:rPr>
              <a:t>We will use 30kV</a:t>
            </a:r>
            <a:endParaRPr kumimoji="0" lang="en-CA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CA" kern="0" dirty="0" smtClean="0">
                <a:solidFill>
                  <a:srgbClr val="00449E"/>
                </a:solidFill>
                <a:latin typeface="+mn-lt"/>
              </a:rPr>
              <a:t>q is the fundamental charge 1.60x10</a:t>
            </a:r>
            <a:r>
              <a:rPr lang="en-CA" kern="0" baseline="30000" dirty="0" smtClean="0">
                <a:solidFill>
                  <a:srgbClr val="00449E"/>
                </a:solidFill>
                <a:latin typeface="+mn-lt"/>
              </a:rPr>
              <a:t>-19</a:t>
            </a:r>
            <a:r>
              <a:rPr lang="en-CA" kern="0" dirty="0" smtClean="0">
                <a:solidFill>
                  <a:srgbClr val="00449E"/>
                </a:solidFill>
                <a:latin typeface="+mn-lt"/>
              </a:rPr>
              <a:t> C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3000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5200" y="1320800"/>
            <a:ext cx="2800350" cy="11049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5200" y="3073400"/>
            <a:ext cx="2238375" cy="61912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8629" y="4272642"/>
            <a:ext cx="2743200" cy="1704975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2000" y="3338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39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14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Experimental </a:t>
            </a:r>
            <a:r>
              <a:rPr lang="en-CA" dirty="0" smtClean="0">
                <a:solidFill>
                  <a:srgbClr val="0044B9"/>
                </a:solidFill>
                <a:cs typeface="Times New Roman"/>
              </a:rPr>
              <a:t>∆x</a:t>
            </a:r>
            <a:r>
              <a:rPr lang="en-CA" dirty="0" smtClean="0">
                <a:solidFill>
                  <a:srgbClr val="0044B9"/>
                </a:solidFill>
              </a:rPr>
              <a:t> Derivation I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863664" y="4996934"/>
            <a:ext cx="3115236" cy="369332"/>
            <a:chOff x="6028764" y="4984234"/>
            <a:chExt cx="3115236" cy="369332"/>
          </a:xfrm>
        </p:grpSpPr>
        <p:grpSp>
          <p:nvGrpSpPr>
            <p:cNvPr id="46" name="Group 45"/>
            <p:cNvGrpSpPr/>
            <p:nvPr/>
          </p:nvGrpSpPr>
          <p:grpSpPr>
            <a:xfrm>
              <a:off x="6028764" y="5024717"/>
              <a:ext cx="309282" cy="282389"/>
              <a:chOff x="4504764" y="2662517"/>
              <a:chExt cx="309282" cy="282389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4504764" y="2662517"/>
                <a:ext cx="309282" cy="28238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8" name="Straight Connector 47"/>
              <p:cNvCxnSpPr>
                <a:stCxn id="47" idx="5"/>
                <a:endCxn id="47" idx="1"/>
              </p:cNvCxnSpPr>
              <p:nvPr/>
            </p:nvCxnSpPr>
            <p:spPr bwMode="auto">
              <a:xfrm rot="5400000" flipH="1">
                <a:off x="4559565" y="2694364"/>
                <a:ext cx="199679" cy="21869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>
                <a:endCxn id="47" idx="7"/>
              </p:cNvCxnSpPr>
              <p:nvPr/>
            </p:nvCxnSpPr>
            <p:spPr bwMode="auto">
              <a:xfrm flipV="1">
                <a:off x="4547298" y="2703872"/>
                <a:ext cx="221455" cy="19968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0" name="Rectangle 49"/>
            <p:cNvSpPr/>
            <p:nvPr/>
          </p:nvSpPr>
          <p:spPr>
            <a:xfrm>
              <a:off x="6368881" y="4984234"/>
              <a:ext cx="2775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>
                  <a:solidFill>
                    <a:srgbClr val="0044B9"/>
                  </a:solidFill>
                  <a:latin typeface="+mn-lt"/>
                  <a:cs typeface="Times New Roman"/>
                </a:rPr>
                <a:t>This means into the page</a:t>
              </a:r>
              <a:endParaRPr lang="en-CA" dirty="0">
                <a:solidFill>
                  <a:srgbClr val="0044B9"/>
                </a:solidFill>
                <a:latin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78422" y="987380"/>
            <a:ext cx="5302190" cy="2816644"/>
            <a:chOff x="3178422" y="987380"/>
            <a:chExt cx="5302190" cy="2816644"/>
          </a:xfrm>
        </p:grpSpPr>
        <p:sp>
          <p:nvSpPr>
            <p:cNvPr id="55" name="TextBox 54"/>
            <p:cNvSpPr txBox="1"/>
            <p:nvPr/>
          </p:nvSpPr>
          <p:spPr>
            <a:xfrm>
              <a:off x="6781401" y="2979272"/>
              <a:ext cx="406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0044B9"/>
                  </a:solidFill>
                  <a:latin typeface="+mj-lt"/>
                  <a:cs typeface="Times New Roman"/>
                </a:rPr>
                <a:t>V</a:t>
              </a:r>
              <a:r>
                <a:rPr lang="en-CA" baseline="-25000" dirty="0" smtClean="0">
                  <a:solidFill>
                    <a:srgbClr val="0044B9"/>
                  </a:solidFill>
                  <a:latin typeface="+mj-lt"/>
                  <a:cs typeface="Times New Roman"/>
                </a:rPr>
                <a:t>y</a:t>
              </a:r>
              <a:endParaRPr lang="en-CA" baseline="-25000" dirty="0">
                <a:solidFill>
                  <a:srgbClr val="0044B9"/>
                </a:solidFill>
                <a:latin typeface="+mj-lt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178422" y="987380"/>
              <a:ext cx="5302190" cy="2816644"/>
              <a:chOff x="3368922" y="961980"/>
              <a:chExt cx="5302190" cy="2816644"/>
            </a:xfrm>
          </p:grpSpPr>
          <p:cxnSp>
            <p:nvCxnSpPr>
              <p:cNvPr id="32" name="Straight Arrow Connector 31"/>
              <p:cNvCxnSpPr>
                <a:stCxn id="28" idx="2"/>
              </p:cNvCxnSpPr>
              <p:nvPr/>
            </p:nvCxnSpPr>
            <p:spPr bwMode="auto">
              <a:xfrm rot="5400000" flipH="1">
                <a:off x="6988419" y="687610"/>
                <a:ext cx="729761" cy="263562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53" name="Group 52"/>
              <p:cNvGrpSpPr/>
              <p:nvPr/>
            </p:nvGrpSpPr>
            <p:grpSpPr>
              <a:xfrm>
                <a:off x="3368922" y="961980"/>
                <a:ext cx="5302190" cy="2816644"/>
                <a:chOff x="3559422" y="961980"/>
                <a:chExt cx="5302190" cy="281664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559422" y="961980"/>
                  <a:ext cx="5302190" cy="2816644"/>
                  <a:chOff x="4749800" y="2667000"/>
                  <a:chExt cx="2298700" cy="1917700"/>
                </a:xfrm>
              </p:grpSpPr>
              <p:grpSp>
                <p:nvGrpSpPr>
                  <p:cNvPr id="25" name="Group 64"/>
                  <p:cNvGrpSpPr/>
                  <p:nvPr/>
                </p:nvGrpSpPr>
                <p:grpSpPr>
                  <a:xfrm>
                    <a:off x="4749800" y="2667000"/>
                    <a:ext cx="2298700" cy="1917700"/>
                    <a:chOff x="4749800" y="2667000"/>
                    <a:chExt cx="2298700" cy="1917700"/>
                  </a:xfrm>
                </p:grpSpPr>
                <p:cxnSp>
                  <p:nvCxnSpPr>
                    <p:cNvPr id="27" name="Straight Connector 26"/>
                    <p:cNvCxnSpPr>
                      <a:endCxn id="26" idx="0"/>
                    </p:cNvCxnSpPr>
                    <p:nvPr/>
                  </p:nvCxnSpPr>
                  <p:spPr bwMode="auto">
                    <a:xfrm rot="16200000" flipH="1">
                      <a:off x="4953000" y="3632199"/>
                      <a:ext cx="1905000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28" name="Arc 27"/>
                    <p:cNvSpPr/>
                    <p:nvPr/>
                  </p:nvSpPr>
                  <p:spPr bwMode="auto">
                    <a:xfrm>
                      <a:off x="4749800" y="2667000"/>
                      <a:ext cx="2298700" cy="1917700"/>
                    </a:xfrm>
                    <a:prstGeom prst="arc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6" name="Arc 25"/>
                  <p:cNvSpPr/>
                  <p:nvPr/>
                </p:nvSpPr>
                <p:spPr bwMode="auto">
                  <a:xfrm rot="10800000" flipH="1">
                    <a:off x="4762500" y="2667000"/>
                    <a:ext cx="2286000" cy="1917700"/>
                  </a:xfrm>
                  <a:prstGeom prst="arc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33" name="Left Brace 32"/>
                <p:cNvSpPr/>
                <p:nvPr/>
              </p:nvSpPr>
              <p:spPr bwMode="auto">
                <a:xfrm>
                  <a:off x="5970494" y="1600200"/>
                  <a:ext cx="147917" cy="699247"/>
                </a:xfrm>
                <a:prstGeom prst="leftBrac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513295" y="1734671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>
                      <a:solidFill>
                        <a:srgbClr val="0044B9"/>
                      </a:solidFill>
                      <a:latin typeface="+mj-lt"/>
                      <a:cs typeface="Times New Roman"/>
                    </a:rPr>
                    <a:t>Δ</a:t>
                  </a:r>
                  <a:r>
                    <a:rPr lang="en-CA" dirty="0" smtClean="0">
                      <a:solidFill>
                        <a:srgbClr val="0044B9"/>
                      </a:solidFill>
                      <a:latin typeface="+mj-lt"/>
                      <a:cs typeface="Times New Roman"/>
                    </a:rPr>
                    <a:t>x</a:t>
                  </a:r>
                  <a:endParaRPr lang="en-CA" dirty="0">
                    <a:solidFill>
                      <a:srgbClr val="0044B9"/>
                    </a:solidFill>
                    <a:latin typeface="+mj-lt"/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308164" y="1811617"/>
                  <a:ext cx="309282" cy="282389"/>
                  <a:chOff x="4504764" y="2662517"/>
                  <a:chExt cx="309282" cy="282389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4504764" y="2662517"/>
                    <a:ext cx="309282" cy="282389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7" idx="5"/>
                    <a:endCxn id="37" idx="1"/>
                  </p:cNvCxnSpPr>
                  <p:nvPr/>
                </p:nvCxnSpPr>
                <p:spPr bwMode="auto">
                  <a:xfrm rot="5400000" flipH="1">
                    <a:off x="4559565" y="2694364"/>
                    <a:ext cx="199679" cy="2186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Straight Connector 39"/>
                  <p:cNvCxnSpPr>
                    <a:endCxn id="37" idx="7"/>
                  </p:cNvCxnSpPr>
                  <p:nvPr/>
                </p:nvCxnSpPr>
                <p:spPr bwMode="auto">
                  <a:xfrm flipV="1">
                    <a:off x="4547298" y="2703872"/>
                    <a:ext cx="221455" cy="19968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6315919" y="2114034"/>
                  <a:ext cx="338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CA" dirty="0" smtClean="0">
                      <a:solidFill>
                        <a:srgbClr val="0044B9"/>
                      </a:solidFill>
                      <a:latin typeface="+mj-lt"/>
                      <a:cs typeface="Times New Roman"/>
                    </a:rPr>
                    <a:t>B</a:t>
                  </a:r>
                  <a:endParaRPr lang="en-CA" dirty="0">
                    <a:solidFill>
                      <a:srgbClr val="0044B9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6" name="Left Brace 55"/>
              <p:cNvSpPr/>
              <p:nvPr/>
            </p:nvSpPr>
            <p:spPr bwMode="auto">
              <a:xfrm rot="16200000">
                <a:off x="7219950" y="1339850"/>
                <a:ext cx="215900" cy="2463800"/>
              </a:xfrm>
              <a:prstGeom prst="leftBrac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304800" y="1028699"/>
            <a:ext cx="4981575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Newton’s 2</a:t>
            </a:r>
            <a:r>
              <a:rPr kumimoji="0" lang="en-CA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 tells</a:t>
            </a:r>
            <a:r>
              <a:rPr kumimoji="0" lang="en-CA" sz="1800" b="0" i="0" u="none" strike="noStrike" kern="0" cap="none" spc="0" normalizeH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us: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1800" y="1701800"/>
            <a:ext cx="2276475" cy="61912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30200" y="2400299"/>
            <a:ext cx="4981575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relate</a:t>
            </a:r>
            <a:r>
              <a:rPr kumimoji="0" lang="en-CA" sz="1800" b="0" i="0" u="none" strike="noStrike" kern="0" cap="none" spc="0" normalizeH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to our magnetic force: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08000" y="3924299"/>
            <a:ext cx="4981575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CA" kern="0" dirty="0" smtClean="0">
                <a:solidFill>
                  <a:srgbClr val="00449E"/>
                </a:solidFill>
                <a:latin typeface="+mn-lt"/>
              </a:rPr>
              <a:t>Using Kinematics we know: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00" y="4610100"/>
            <a:ext cx="2609850" cy="828675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rot="10800000">
            <a:off x="6212115" y="2888343"/>
            <a:ext cx="1654629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6890258" y="1462529"/>
            <a:ext cx="42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44B9"/>
                </a:solidFill>
                <a:latin typeface="+mj-lt"/>
                <a:cs typeface="Times New Roman"/>
              </a:rPr>
              <a:t>V</a:t>
            </a:r>
            <a:endParaRPr lang="en-CA" baseline="-25000" dirty="0">
              <a:solidFill>
                <a:srgbClr val="0044B9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75745" y="22027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44B9"/>
                </a:solidFill>
                <a:latin typeface="+mj-lt"/>
                <a:cs typeface="Times New Roman"/>
              </a:rPr>
              <a:t>y</a:t>
            </a:r>
            <a:endParaRPr lang="en-CA" baseline="-25000" dirty="0">
              <a:solidFill>
                <a:srgbClr val="0044B9"/>
              </a:solidFill>
              <a:latin typeface="+mj-lt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686" y="2968172"/>
            <a:ext cx="2657475" cy="67627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39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15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Experimental </a:t>
            </a:r>
            <a:r>
              <a:rPr lang="en-CA" dirty="0" smtClean="0">
                <a:solidFill>
                  <a:srgbClr val="0044B9"/>
                </a:solidFill>
                <a:cs typeface="Times New Roman"/>
              </a:rPr>
              <a:t>∆x Derivation</a:t>
            </a:r>
            <a:r>
              <a:rPr lang="en-CA" dirty="0" smtClean="0">
                <a:solidFill>
                  <a:srgbClr val="0044B9"/>
                </a:solidFill>
              </a:rPr>
              <a:t> II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5007429" y="987379"/>
            <a:ext cx="3629981" cy="2394449"/>
            <a:chOff x="3368922" y="961980"/>
            <a:chExt cx="5302190" cy="2816644"/>
          </a:xfrm>
        </p:grpSpPr>
        <p:cxnSp>
          <p:nvCxnSpPr>
            <p:cNvPr id="32" name="Straight Arrow Connector 31"/>
            <p:cNvCxnSpPr>
              <a:stCxn id="28" idx="2"/>
            </p:cNvCxnSpPr>
            <p:nvPr/>
          </p:nvCxnSpPr>
          <p:spPr bwMode="auto">
            <a:xfrm rot="5400000" flipH="1">
              <a:off x="6988419" y="687610"/>
              <a:ext cx="729761" cy="2635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" name="Group 52"/>
            <p:cNvGrpSpPr/>
            <p:nvPr/>
          </p:nvGrpSpPr>
          <p:grpSpPr>
            <a:xfrm>
              <a:off x="3368922" y="961980"/>
              <a:ext cx="5302190" cy="2816644"/>
              <a:chOff x="3559422" y="961980"/>
              <a:chExt cx="5302190" cy="2816644"/>
            </a:xfrm>
          </p:grpSpPr>
          <p:grpSp>
            <p:nvGrpSpPr>
              <p:cNvPr id="7" name="Group 21"/>
              <p:cNvGrpSpPr/>
              <p:nvPr/>
            </p:nvGrpSpPr>
            <p:grpSpPr>
              <a:xfrm>
                <a:off x="3559422" y="961980"/>
                <a:ext cx="5302190" cy="2816644"/>
                <a:chOff x="4749800" y="2667000"/>
                <a:chExt cx="2298700" cy="1917700"/>
              </a:xfrm>
            </p:grpSpPr>
            <p:grpSp>
              <p:nvGrpSpPr>
                <p:cNvPr id="8" name="Group 64"/>
                <p:cNvGrpSpPr/>
                <p:nvPr/>
              </p:nvGrpSpPr>
              <p:grpSpPr>
                <a:xfrm>
                  <a:off x="4749800" y="2667000"/>
                  <a:ext cx="2298700" cy="1917700"/>
                  <a:chOff x="4749800" y="2667000"/>
                  <a:chExt cx="2298700" cy="1917700"/>
                </a:xfrm>
              </p:grpSpPr>
              <p:cxnSp>
                <p:nvCxnSpPr>
                  <p:cNvPr id="27" name="Straight Connector 26"/>
                  <p:cNvCxnSpPr>
                    <a:endCxn id="26" idx="0"/>
                  </p:cNvCxnSpPr>
                  <p:nvPr/>
                </p:nvCxnSpPr>
                <p:spPr bwMode="auto">
                  <a:xfrm rot="16200000" flipH="1">
                    <a:off x="4953000" y="3632199"/>
                    <a:ext cx="1905000" cy="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8" name="Arc 27"/>
                  <p:cNvSpPr/>
                  <p:nvPr/>
                </p:nvSpPr>
                <p:spPr bwMode="auto">
                  <a:xfrm>
                    <a:off x="4749800" y="2667000"/>
                    <a:ext cx="2298700" cy="1917700"/>
                  </a:xfrm>
                  <a:prstGeom prst="arc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6" name="Arc 25"/>
                <p:cNvSpPr/>
                <p:nvPr/>
              </p:nvSpPr>
              <p:spPr bwMode="auto">
                <a:xfrm rot="10800000" flipH="1">
                  <a:off x="4762500" y="2667000"/>
                  <a:ext cx="2286000" cy="191770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3" name="Left Brace 32"/>
              <p:cNvSpPr/>
              <p:nvPr/>
            </p:nvSpPr>
            <p:spPr bwMode="auto">
              <a:xfrm>
                <a:off x="5970494" y="1600200"/>
                <a:ext cx="147917" cy="699247"/>
              </a:xfrm>
              <a:prstGeom prst="leftBrac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9462" y="1716645"/>
                <a:ext cx="453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0044B9"/>
                    </a:solidFill>
                    <a:latin typeface="+mj-lt"/>
                    <a:cs typeface="Times New Roman"/>
                  </a:rPr>
                  <a:t>Δ</a:t>
                </a:r>
                <a:r>
                  <a:rPr lang="en-CA" dirty="0" smtClean="0">
                    <a:solidFill>
                      <a:srgbClr val="0044B9"/>
                    </a:solidFill>
                    <a:latin typeface="+mj-lt"/>
                    <a:cs typeface="Times New Roman"/>
                  </a:rPr>
                  <a:t>x</a:t>
                </a:r>
                <a:endParaRPr lang="en-CA" dirty="0">
                  <a:solidFill>
                    <a:srgbClr val="0044B9"/>
                  </a:solidFill>
                  <a:latin typeface="+mj-lt"/>
                </a:endParaRPr>
              </a:p>
            </p:txBody>
          </p:sp>
          <p:grpSp>
            <p:nvGrpSpPr>
              <p:cNvPr id="9" name="Group 43"/>
              <p:cNvGrpSpPr/>
              <p:nvPr/>
            </p:nvGrpSpPr>
            <p:grpSpPr>
              <a:xfrm>
                <a:off x="6308164" y="1811617"/>
                <a:ext cx="309282" cy="282389"/>
                <a:chOff x="4504764" y="2662517"/>
                <a:chExt cx="309282" cy="282389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4504764" y="2662517"/>
                  <a:ext cx="309282" cy="28238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9" name="Straight Connector 38"/>
                <p:cNvCxnSpPr>
                  <a:stCxn id="37" idx="5"/>
                  <a:endCxn id="37" idx="1"/>
                </p:cNvCxnSpPr>
                <p:nvPr/>
              </p:nvCxnSpPr>
              <p:spPr bwMode="auto">
                <a:xfrm rot="5400000" flipH="1">
                  <a:off x="4559565" y="2694364"/>
                  <a:ext cx="199679" cy="2186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/>
                <p:cNvCxnSpPr>
                  <a:endCxn id="37" idx="7"/>
                </p:cNvCxnSpPr>
                <p:nvPr/>
              </p:nvCxnSpPr>
              <p:spPr bwMode="auto">
                <a:xfrm flipV="1">
                  <a:off x="4547298" y="2703872"/>
                  <a:ext cx="221455" cy="19968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6415252" y="202884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dirty="0" smtClean="0">
                    <a:solidFill>
                      <a:srgbClr val="0044B9"/>
                    </a:solidFill>
                    <a:latin typeface="+mj-lt"/>
                    <a:cs typeface="Times New Roman"/>
                  </a:rPr>
                  <a:t>B</a:t>
                </a:r>
                <a:endParaRPr lang="en-CA" dirty="0">
                  <a:solidFill>
                    <a:srgbClr val="0044B9"/>
                  </a:solidFill>
                  <a:latin typeface="+mj-lt"/>
                </a:endParaRPr>
              </a:p>
            </p:txBody>
          </p:sp>
        </p:grpSp>
        <p:sp>
          <p:nvSpPr>
            <p:cNvPr id="56" name="Left Brace 55"/>
            <p:cNvSpPr/>
            <p:nvPr/>
          </p:nvSpPr>
          <p:spPr bwMode="auto">
            <a:xfrm rot="16200000">
              <a:off x="7219950" y="1339850"/>
              <a:ext cx="215900" cy="24638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368300" y="1028699"/>
            <a:ext cx="4981575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v</a:t>
            </a:r>
            <a:r>
              <a:rPr lang="en-CA" kern="0" baseline="-25000" dirty="0" smtClean="0">
                <a:solidFill>
                  <a:srgbClr val="00449E"/>
                </a:solidFill>
                <a:latin typeface="+mn-lt"/>
              </a:rPr>
              <a:t>y</a:t>
            </a:r>
            <a:r>
              <a:rPr kumimoji="0" lang="en-CA" sz="1800" b="0" i="0" u="none" strike="noStrike" kern="0" cap="none" spc="0" normalizeH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large:</a:t>
            </a:r>
            <a:r>
              <a:rPr kumimoji="0" lang="en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30200" y="2400299"/>
            <a:ext cx="4981575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it takes</a:t>
            </a:r>
            <a:r>
              <a:rPr kumimoji="0" lang="en-CA" sz="1800" b="0" i="0" u="none" strike="noStrike" kern="0" cap="none" spc="0" normalizeH="0" noProof="0" dirty="0" smtClean="0">
                <a:ln>
                  <a:noFill/>
                </a:ln>
                <a:solidFill>
                  <a:srgbClr val="0044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electron to cross y: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55600" y="4025899"/>
            <a:ext cx="4981575" cy="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r>
              <a:rPr lang="en-CA" kern="0" dirty="0" smtClean="0">
                <a:solidFill>
                  <a:srgbClr val="00449E"/>
                </a:solidFill>
                <a:latin typeface="+mn-lt"/>
              </a:rPr>
              <a:t>Subbing for t, a, F: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rebuchet MS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449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5800" y="4762500"/>
            <a:ext cx="3467100" cy="923925"/>
          </a:xfrm>
          <a:prstGeom prst="rect">
            <a:avLst/>
          </a:prstGeom>
          <a:noFill/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76487" y="2485785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44B9"/>
                </a:solidFill>
                <a:latin typeface="+mj-lt"/>
                <a:cs typeface="Times New Roman"/>
              </a:rPr>
              <a:t>V</a:t>
            </a:r>
            <a:r>
              <a:rPr lang="en-CA" baseline="-25000" dirty="0" smtClean="0">
                <a:solidFill>
                  <a:srgbClr val="0044B9"/>
                </a:solidFill>
                <a:latin typeface="+mj-lt"/>
                <a:cs typeface="Times New Roman"/>
              </a:rPr>
              <a:t>y</a:t>
            </a:r>
            <a:endParaRPr lang="en-CA" baseline="-25000" dirty="0">
              <a:solidFill>
                <a:srgbClr val="0044B9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86944" y="1375443"/>
            <a:ext cx="42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44B9"/>
                </a:solidFill>
                <a:latin typeface="+mj-lt"/>
                <a:cs typeface="Times New Roman"/>
              </a:rPr>
              <a:t>V</a:t>
            </a:r>
            <a:endParaRPr lang="en-CA" baseline="-25000" dirty="0">
              <a:solidFill>
                <a:srgbClr val="0044B9"/>
              </a:solidFill>
              <a:latin typeface="+mj-lt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465943"/>
            <a:ext cx="2047875" cy="67627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0629" y="3040742"/>
            <a:ext cx="1981200" cy="1171575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838199"/>
            <a:ext cx="8470900" cy="1866901"/>
          </a:xfrm>
        </p:spPr>
        <p:txBody>
          <a:bodyPr/>
          <a:lstStyle/>
          <a:p>
            <a:pPr eaLnBrk="1" hangingPunct="1"/>
            <a:r>
              <a:rPr lang="en-CA" sz="2000" dirty="0" smtClean="0"/>
              <a:t>We measure magnetic field with a Gauss Meter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The field has direction so we will need to orient probe properly</a:t>
            </a:r>
          </a:p>
          <a:p>
            <a:pPr lvl="1" eaLnBrk="1" hangingPunct="1"/>
            <a:r>
              <a:rPr lang="en-CA" dirty="0" smtClean="0"/>
              <a:t>In this case </a:t>
            </a:r>
            <a:r>
              <a:rPr lang="en-CA" b="1" dirty="0" smtClean="0"/>
              <a:t>parallel</a:t>
            </a:r>
            <a:r>
              <a:rPr lang="en-CA" dirty="0" smtClean="0"/>
              <a:t> to the field lines (see Diagram)</a:t>
            </a:r>
          </a:p>
          <a:p>
            <a:pPr lvl="1" eaLnBrk="1" hangingPunct="1"/>
            <a:endParaRPr lang="en-CA" dirty="0" smtClean="0"/>
          </a:p>
          <a:p>
            <a:pPr eaLnBrk="1" hangingPunct="1"/>
            <a:r>
              <a:rPr lang="en-CA" sz="2000" dirty="0" smtClean="0"/>
              <a:t>If the field is negative field line is moving away from the probe</a:t>
            </a:r>
          </a:p>
          <a:p>
            <a:pPr lvl="1" eaLnBrk="1" hangingPunct="1"/>
            <a:r>
              <a:rPr lang="en-CA" b="1" dirty="0" smtClean="0"/>
              <a:t>Not Important we are only interested in |B|</a:t>
            </a:r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40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16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8325655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Measuring our Magnetic Field Experimentally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t="57158" b="11277"/>
          <a:stretch>
            <a:fillRect/>
          </a:stretch>
        </p:blipFill>
        <p:spPr bwMode="auto">
          <a:xfrm>
            <a:off x="2365375" y="3714751"/>
            <a:ext cx="4130675" cy="11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973137" y="5032375"/>
            <a:ext cx="5671503" cy="1319709"/>
            <a:chOff x="973137" y="5032375"/>
            <a:chExt cx="5671503" cy="1319709"/>
          </a:xfrm>
        </p:grpSpPr>
        <p:grpSp>
          <p:nvGrpSpPr>
            <p:cNvPr id="49" name="Group 48"/>
            <p:cNvGrpSpPr/>
            <p:nvPr/>
          </p:nvGrpSpPr>
          <p:grpSpPr>
            <a:xfrm>
              <a:off x="973137" y="5032375"/>
              <a:ext cx="5570538" cy="1101725"/>
              <a:chOff x="973137" y="5032375"/>
              <a:chExt cx="5570538" cy="110172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73137" y="5217475"/>
                <a:ext cx="1143000" cy="599126"/>
                <a:chOff x="3098800" y="4620575"/>
                <a:chExt cx="1143000" cy="599126"/>
              </a:xfrm>
            </p:grpSpPr>
            <p:grpSp>
              <p:nvGrpSpPr>
                <p:cNvPr id="28" name="Group 121"/>
                <p:cNvGrpSpPr/>
                <p:nvPr/>
              </p:nvGrpSpPr>
              <p:grpSpPr>
                <a:xfrm>
                  <a:off x="3098800" y="4620575"/>
                  <a:ext cx="1143000" cy="599126"/>
                  <a:chOff x="2679700" y="4684075"/>
                  <a:chExt cx="1143000" cy="599126"/>
                </a:xfrm>
              </p:grpSpPr>
              <p:grpSp>
                <p:nvGrpSpPr>
                  <p:cNvPr id="37" name="Group 119"/>
                  <p:cNvGrpSpPr/>
                  <p:nvPr/>
                </p:nvGrpSpPr>
                <p:grpSpPr>
                  <a:xfrm flipH="1">
                    <a:off x="2752724" y="4684075"/>
                    <a:ext cx="767644" cy="599126"/>
                    <a:chOff x="6530269" y="3191824"/>
                    <a:chExt cx="1028510" cy="755413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 bwMode="auto">
                    <a:xfrm>
                      <a:off x="6530269" y="3406198"/>
                      <a:ext cx="638579" cy="50531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cxnSp>
                  <p:nvCxnSpPr>
                    <p:cNvPr id="44" name="Straight Connector 43"/>
                    <p:cNvCxnSpPr>
                      <a:stCxn id="41" idx="1"/>
                      <a:endCxn id="50" idx="0"/>
                    </p:cNvCxnSpPr>
                    <p:nvPr/>
                  </p:nvCxnSpPr>
                  <p:spPr bwMode="auto">
                    <a:xfrm rot="5400000" flipH="1" flipV="1">
                      <a:off x="6736575" y="3079037"/>
                      <a:ext cx="288375" cy="51394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8" name="Straight Connector 47"/>
                    <p:cNvCxnSpPr/>
                    <p:nvPr/>
                  </p:nvCxnSpPr>
                  <p:spPr bwMode="auto">
                    <a:xfrm rot="5400000" flipH="1" flipV="1">
                      <a:off x="7156462" y="3455589"/>
                      <a:ext cx="293479" cy="511154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50" name="Arc 49"/>
                    <p:cNvSpPr/>
                    <p:nvPr/>
                  </p:nvSpPr>
                  <p:spPr bwMode="auto">
                    <a:xfrm>
                      <a:off x="6716757" y="3191824"/>
                      <a:ext cx="841958" cy="755413"/>
                    </a:xfrm>
                    <a:prstGeom prst="arc">
                      <a:avLst>
                        <a:gd name="adj1" fmla="val 16200000"/>
                        <a:gd name="adj2" fmla="val 21557297"/>
                      </a:avLst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 bwMode="auto">
                    <a:xfrm>
                      <a:off x="6736243" y="3586119"/>
                      <a:ext cx="206745" cy="156952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8" name="Oval 37"/>
                  <p:cNvSpPr/>
                  <p:nvPr/>
                </p:nvSpPr>
                <p:spPr bwMode="auto">
                  <a:xfrm rot="1807770">
                    <a:off x="2679700" y="4686301"/>
                    <a:ext cx="1143000" cy="34290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00B05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35" name="Straight Arrow Connector 34"/>
                <p:cNvCxnSpPr/>
                <p:nvPr/>
              </p:nvCxnSpPr>
              <p:spPr bwMode="auto">
                <a:xfrm rot="10800000">
                  <a:off x="3803650" y="4667250"/>
                  <a:ext cx="69850" cy="5715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1882775" y="5032375"/>
                <a:ext cx="927100" cy="501650"/>
                <a:chOff x="1828800" y="5105400"/>
                <a:chExt cx="927100" cy="501650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1828800" y="5105400"/>
                  <a:ext cx="279400" cy="203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 rot="18450744">
                  <a:off x="2305050" y="5156200"/>
                  <a:ext cx="184150" cy="717550"/>
                </a:xfrm>
                <a:prstGeom prst="rect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2120900" y="5800725"/>
                <a:ext cx="4422775" cy="333375"/>
                <a:chOff x="2120900" y="5800725"/>
                <a:chExt cx="4422775" cy="333375"/>
              </a:xfrm>
            </p:grpSpPr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2120900" y="6127750"/>
                  <a:ext cx="441960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 rot="5400000">
                  <a:off x="1965325" y="596582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 rot="5400000">
                  <a:off x="2225675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 rot="5400000">
                  <a:off x="2476500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 bwMode="auto">
                <a:xfrm rot="5400000">
                  <a:off x="2708275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 rot="5400000">
                  <a:off x="2955925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 rot="5400000">
                  <a:off x="3190875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 rot="5400000">
                  <a:off x="3416300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 rot="5400000">
                  <a:off x="3635375" y="596582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rot="5400000">
                  <a:off x="3854450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4076700" y="596582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>
                  <a:off x="4295775" y="595947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rot="5400000">
                  <a:off x="4511675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5400000">
                  <a:off x="4746625" y="596582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rot="5400000">
                  <a:off x="4978400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rot="5400000">
                  <a:off x="5207000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 rot="5400000">
                  <a:off x="5438775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 bwMode="auto">
                <a:xfrm rot="5400000">
                  <a:off x="5664200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rot="5400000">
                  <a:off x="5908675" y="5965825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rot="5400000">
                  <a:off x="6146800" y="596265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 rot="5400000">
                  <a:off x="6378575" y="5969000"/>
                  <a:ext cx="323850" cy="6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3" name="TextBox 92"/>
            <p:cNvSpPr txBox="1"/>
            <p:nvPr/>
          </p:nvSpPr>
          <p:spPr>
            <a:xfrm>
              <a:off x="1866900" y="6136640"/>
              <a:ext cx="47777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0.2cm 0.4cm 0.6cm….</a:t>
              </a:r>
              <a:endParaRPr lang="en-CA" sz="8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1300" y="888999"/>
            <a:ext cx="8712200" cy="5003801"/>
          </a:xfrm>
        </p:spPr>
        <p:txBody>
          <a:bodyPr/>
          <a:lstStyle/>
          <a:p>
            <a:pPr eaLnBrk="1" hangingPunct="1">
              <a:buNone/>
            </a:pPr>
            <a:endParaRPr lang="en-CA" sz="2000" dirty="0" smtClean="0"/>
          </a:p>
          <a:p>
            <a:pPr eaLnBrk="1" hangingPunct="1"/>
            <a:r>
              <a:rPr lang="en-CA" sz="2000" dirty="0" smtClean="0"/>
              <a:t>CRT technology 3 dots to make a pixel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These dots are primary colours and form other colours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Magnetic fields cause deflections of charged particles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The direction of the force is given by the right hand rule or cross product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CRT technology uses magnets to deflect electrons on the screen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r>
              <a:rPr lang="en-CA" sz="2000" dirty="0" smtClean="0"/>
              <a:t>These laws can be used to predict the distance between CRT dots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40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17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" y="1295399"/>
            <a:ext cx="8470900" cy="4902201"/>
          </a:xfrm>
        </p:spPr>
        <p:txBody>
          <a:bodyPr/>
          <a:lstStyle/>
          <a:p>
            <a:pPr eaLnBrk="1" hangingPunct="1"/>
            <a:r>
              <a:rPr lang="en-CA" dirty="0" smtClean="0"/>
              <a:t>CRT Picture Slide Physics 420 Electron Deflection.pdf</a:t>
            </a:r>
          </a:p>
          <a:p>
            <a:pPr eaLnBrk="1" hangingPunct="1"/>
            <a:r>
              <a:rPr lang="en-CA" dirty="0" smtClean="0"/>
              <a:t>CRT Diagram http://www.highdisplay.com/wp-content/uploads/2009/11/crt-computer-monitor-269x300.gif </a:t>
            </a:r>
          </a:p>
          <a:p>
            <a:pPr eaLnBrk="1" hangingPunct="1"/>
            <a:r>
              <a:rPr lang="en-CA" dirty="0" smtClean="0"/>
              <a:t>Griffiths Introduction to Electrodynamics Third Edition</a:t>
            </a:r>
          </a:p>
          <a:p>
            <a:pPr eaLnBrk="1" hangingPunct="1"/>
            <a:r>
              <a:rPr lang="en-CA" dirty="0" smtClean="0"/>
              <a:t>CERN Teachers Lab: Cathode Ray Tube</a:t>
            </a:r>
          </a:p>
          <a:p>
            <a:pPr eaLnBrk="1" hangingPunct="1"/>
            <a:r>
              <a:rPr lang="en-CA" dirty="0" smtClean="0"/>
              <a:t>Topic 7: Cathode Ray Tube http://wps.aw.com/wps/media/objects/877/898586/topics/topic07.pdf</a:t>
            </a:r>
          </a:p>
          <a:p>
            <a:pPr eaLnBrk="1" hangingPunct="1"/>
            <a:r>
              <a:rPr lang="en-CA" dirty="0" err="1" smtClean="0"/>
              <a:t>LakeShore</a:t>
            </a:r>
            <a:r>
              <a:rPr lang="en-CA" dirty="0" smtClean="0"/>
              <a:t> Model 410 </a:t>
            </a:r>
            <a:r>
              <a:rPr lang="en-CA" dirty="0" err="1" smtClean="0"/>
              <a:t>Gaussmeter</a:t>
            </a:r>
            <a:r>
              <a:rPr lang="en-CA" dirty="0" smtClean="0"/>
              <a:t> User Manual</a:t>
            </a:r>
          </a:p>
          <a:p>
            <a:pPr eaLnBrk="1" hangingPunct="1"/>
            <a:r>
              <a:rPr lang="en-CA" dirty="0" err="1" smtClean="0"/>
              <a:t>Giancoli</a:t>
            </a:r>
            <a:r>
              <a:rPr lang="en-CA" dirty="0" smtClean="0"/>
              <a:t> Physics Third Edition</a:t>
            </a:r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418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18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References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418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19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Questions?</a:t>
            </a:r>
          </a:p>
        </p:txBody>
      </p:sp>
      <p:pic>
        <p:nvPicPr>
          <p:cNvPr id="57346" name="Picture 2" descr="C:\Users\omicron\Desktop\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9779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9925" y="1130299"/>
            <a:ext cx="8029575" cy="44577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Goals of this lab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Overview of CRT Technology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Calculation of </a:t>
            </a:r>
            <a:r>
              <a:rPr lang="en-CA" sz="1800" dirty="0" smtClean="0">
                <a:latin typeface="+mj-lt"/>
              </a:rPr>
              <a:t>Theoretical Vertical Pixel Pitch (</a:t>
            </a:r>
            <a:r>
              <a:rPr lang="en-CA" sz="1800" dirty="0" smtClean="0">
                <a:latin typeface="+mj-lt"/>
                <a:cs typeface="Times New Roman"/>
              </a:rPr>
              <a:t>∆x)</a:t>
            </a:r>
            <a:endParaRPr lang="en-CA" sz="1800" dirty="0" smtClean="0">
              <a:latin typeface="+mj-lt"/>
            </a:endParaRP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Electromagnetic Physics Theory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Experimental </a:t>
            </a:r>
            <a:r>
              <a:rPr lang="en-CA" sz="1800" dirty="0" smtClean="0">
                <a:cs typeface="Times New Roman"/>
              </a:rPr>
              <a:t>∆x Determination</a:t>
            </a:r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References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Summary</a:t>
            </a:r>
          </a:p>
          <a:p>
            <a:pPr lvl="1" eaLnBrk="1" hangingPunct="1"/>
            <a:endParaRPr lang="en-CA" sz="14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2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Presentation Outline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7500" y="1269999"/>
            <a:ext cx="8496300" cy="48260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Our goal is to learn about electromagnetic theory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Key concepts include:</a:t>
            </a:r>
          </a:p>
          <a:p>
            <a:pPr lvl="1" eaLnBrk="1" hangingPunct="1"/>
            <a:endParaRPr lang="en-CA" sz="1400" dirty="0" smtClean="0"/>
          </a:p>
          <a:p>
            <a:pPr lvl="1" eaLnBrk="1" hangingPunct="1"/>
            <a:r>
              <a:rPr lang="en-CA" sz="1400" dirty="0" smtClean="0"/>
              <a:t>Field lines</a:t>
            </a:r>
          </a:p>
          <a:p>
            <a:pPr lvl="1" eaLnBrk="1" hangingPunct="1"/>
            <a:r>
              <a:rPr lang="en-CA" sz="1400" dirty="0" smtClean="0"/>
              <a:t>Cross product direction</a:t>
            </a:r>
          </a:p>
          <a:p>
            <a:pPr lvl="1" eaLnBrk="1" hangingPunct="1"/>
            <a:r>
              <a:rPr lang="en-CA" sz="1400" dirty="0" smtClean="0"/>
              <a:t>Magnetic force</a:t>
            </a:r>
          </a:p>
          <a:p>
            <a:pPr lvl="1" eaLnBrk="1" hangingPunct="1"/>
            <a:r>
              <a:rPr lang="en-CA" sz="1400" dirty="0" smtClean="0"/>
              <a:t>Magnetic field dependence on distance </a:t>
            </a:r>
          </a:p>
          <a:p>
            <a:pPr lvl="1" eaLnBrk="1" hangingPunct="1"/>
            <a:r>
              <a:rPr lang="en-CA" sz="1400" dirty="0" smtClean="0"/>
              <a:t>Integration of other Physics concepts, Mechanics, and Kinematics</a:t>
            </a:r>
          </a:p>
          <a:p>
            <a:pPr eaLnBrk="1" hangingPunct="1">
              <a:buNone/>
            </a:pPr>
            <a:endParaRPr lang="en-CA" sz="1800" dirty="0" smtClean="0"/>
          </a:p>
          <a:p>
            <a:pPr eaLnBrk="1" hangingPunct="1"/>
            <a:r>
              <a:rPr lang="en-CA" sz="1800" dirty="0" smtClean="0"/>
              <a:t>This will be achieved experimentally through exploring CRT technology</a:t>
            </a:r>
          </a:p>
          <a:p>
            <a:pPr lvl="1" eaLnBrk="1" hangingPunct="1"/>
            <a:endParaRPr lang="en-CA" sz="1400" dirty="0" smtClean="0"/>
          </a:p>
          <a:p>
            <a:pPr eaLnBrk="1" hangingPunct="1"/>
            <a:r>
              <a:rPr lang="en-CA" sz="1800" dirty="0" smtClean="0"/>
              <a:t>We will integrate these concepts </a:t>
            </a:r>
            <a:r>
              <a:rPr lang="en-CA" sz="1800" dirty="0" smtClean="0">
                <a:latin typeface="+mj-lt"/>
              </a:rPr>
              <a:t>to calculate vertical dot pitch </a:t>
            </a:r>
            <a:r>
              <a:rPr lang="en-CA" sz="1800" dirty="0" smtClean="0">
                <a:latin typeface="+mj-lt"/>
                <a:cs typeface="Times New Roman"/>
              </a:rPr>
              <a:t>∆x</a:t>
            </a:r>
            <a:endParaRPr lang="en-CA" sz="1800" dirty="0" smtClean="0">
              <a:latin typeface="+mj-lt"/>
            </a:endParaRPr>
          </a:p>
          <a:p>
            <a:pPr lvl="1" eaLnBrk="1" hangingPunct="1"/>
            <a:endParaRPr lang="en-CA" sz="14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4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3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Goals for this Lab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5600" y="939799"/>
            <a:ext cx="8496300" cy="22352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CRT stands for Cathode Ray Tube</a:t>
            </a:r>
          </a:p>
          <a:p>
            <a:pPr eaLnBrk="1" hangingPunct="1"/>
            <a:r>
              <a:rPr lang="en-CA" sz="1800" dirty="0" smtClean="0"/>
              <a:t>Components of a CRT TV</a:t>
            </a:r>
          </a:p>
          <a:p>
            <a:pPr lvl="1" eaLnBrk="1" hangingPunct="1"/>
            <a:r>
              <a:rPr lang="en-CA" sz="1400" dirty="0" smtClean="0"/>
              <a:t>Electron gun: Speeds up electrons </a:t>
            </a:r>
          </a:p>
          <a:p>
            <a:pPr lvl="1" eaLnBrk="1" hangingPunct="1"/>
            <a:r>
              <a:rPr lang="en-CA" sz="1400" dirty="0" smtClean="0"/>
              <a:t>Magnets: There are horizontal and vertical magnets to deflect the electrons </a:t>
            </a:r>
          </a:p>
          <a:p>
            <a:pPr lvl="1" eaLnBrk="1" hangingPunct="1"/>
            <a:r>
              <a:rPr lang="en-CA" sz="1400" dirty="0" smtClean="0"/>
              <a:t>Phosphor filaments on the screen that the electrons hit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4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How Does a CRT TV Work?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4132"/>
          <a:stretch>
            <a:fillRect/>
          </a:stretch>
        </p:blipFill>
        <p:spPr bwMode="auto">
          <a:xfrm>
            <a:off x="177800" y="2527301"/>
            <a:ext cx="8966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85899"/>
            <a:ext cx="4737100" cy="46355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Electrons are move at ~1/3 speed of light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The interior of the computer screen is a Vacuum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Electrons are deflected by magnets targeting dots on the screen</a:t>
            </a:r>
          </a:p>
          <a:p>
            <a:pPr eaLnBrk="1" hangingPunct="1">
              <a:buNone/>
            </a:pPr>
            <a:endParaRPr lang="en-CA" sz="1800" dirty="0" smtClean="0"/>
          </a:p>
          <a:p>
            <a:pPr eaLnBrk="1" hangingPunct="1"/>
            <a:r>
              <a:rPr lang="en-CA" sz="1800" dirty="0" smtClean="0"/>
              <a:t>Kinetic energy of the electron transferred to light energy 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Red, blue or green is created 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lvl="1" eaLnBrk="1" hangingPunct="1"/>
            <a:endParaRPr lang="en-CA" sz="14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5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Light Emission from a CRT</a:t>
            </a:r>
          </a:p>
        </p:txBody>
      </p:sp>
      <p:pic>
        <p:nvPicPr>
          <p:cNvPr id="3074" name="Picture 2" descr="C:\Users\omicron\Desktop\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81149"/>
            <a:ext cx="3556000" cy="39657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1130299"/>
            <a:ext cx="8470900" cy="1117601"/>
          </a:xfrm>
        </p:spPr>
        <p:txBody>
          <a:bodyPr/>
          <a:lstStyle/>
          <a:p>
            <a:pPr eaLnBrk="1" hangingPunct="1"/>
            <a:r>
              <a:rPr lang="en-CA" dirty="0" smtClean="0"/>
              <a:t>Red, blue and green are created from the electron beam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Mixtures of primary colours can create all colours</a:t>
            </a:r>
            <a:endParaRPr lang="en-CA" sz="1800" dirty="0" smtClean="0"/>
          </a:p>
          <a:p>
            <a:pPr lvl="1" eaLnBrk="1" hangingPunct="1"/>
            <a:endParaRPr lang="en-CA" sz="1800" dirty="0" smtClean="0"/>
          </a:p>
          <a:p>
            <a:pPr lvl="1" eaLnBrk="1" hangingPunct="1"/>
            <a:r>
              <a:rPr lang="en-CA" sz="1800" dirty="0" smtClean="0"/>
              <a:t>http://cbu.edu/~jvarrian/applets/color1/colors_g.htm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6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5145" y="0"/>
            <a:ext cx="7919255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Primary Colours Create all Colours</a:t>
            </a:r>
          </a:p>
        </p:txBody>
      </p:sp>
      <p:pic>
        <p:nvPicPr>
          <p:cNvPr id="4098" name="Picture 2" descr="C:\Users\omicron\Desktop\primary colou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013" y="3062289"/>
            <a:ext cx="3408600" cy="30972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104899"/>
            <a:ext cx="7747000" cy="1981201"/>
          </a:xfrm>
        </p:spPr>
        <p:txBody>
          <a:bodyPr/>
          <a:lstStyle/>
          <a:p>
            <a:pPr eaLnBrk="1" hangingPunct="1"/>
            <a:r>
              <a:rPr lang="en-CA" sz="2000" dirty="0" smtClean="0"/>
              <a:t>From distance the eye cannot see individual dots</a:t>
            </a:r>
          </a:p>
          <a:p>
            <a:pPr lvl="1" eaLnBrk="1" hangingPunct="1"/>
            <a:endParaRPr lang="en-CA" dirty="0" smtClean="0"/>
          </a:p>
          <a:p>
            <a:pPr lvl="1" eaLnBrk="1" hangingPunct="1"/>
            <a:r>
              <a:rPr lang="en-CA" dirty="0" smtClean="0"/>
              <a:t>3 dots (R,G,B) cluster together and form a pixel</a:t>
            </a:r>
          </a:p>
          <a:p>
            <a:pPr lvl="1" eaLnBrk="1" hangingPunct="1"/>
            <a:r>
              <a:rPr lang="en-CA" dirty="0" smtClean="0"/>
              <a:t>Pixels can therefore produce any colour</a:t>
            </a:r>
          </a:p>
          <a:p>
            <a:pPr lvl="1" eaLnBrk="1" hangingPunct="1"/>
            <a:r>
              <a:rPr lang="en-CA" dirty="0" smtClean="0"/>
              <a:t>Many pixels produce an image</a:t>
            </a:r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7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Why is the image continuous?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87700" y="3390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Pixel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5900" y="4356100"/>
            <a:ext cx="1003300" cy="9271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320800" y="4813300"/>
            <a:ext cx="990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81001" y="38227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Dot</a:t>
            </a:r>
            <a:endParaRPr lang="en-CA" dirty="0">
              <a:solidFill>
                <a:schemeClr val="accent2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476500" y="3975100"/>
            <a:ext cx="2019300" cy="1739900"/>
            <a:chOff x="3721100" y="3530600"/>
            <a:chExt cx="2019300" cy="1739900"/>
          </a:xfrm>
        </p:grpSpPr>
        <p:sp>
          <p:nvSpPr>
            <p:cNvPr id="41" name="Oval 40"/>
            <p:cNvSpPr/>
            <p:nvPr/>
          </p:nvSpPr>
          <p:spPr bwMode="auto">
            <a:xfrm>
              <a:off x="3721100" y="4343400"/>
              <a:ext cx="1003300" cy="9271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737100" y="4330700"/>
              <a:ext cx="1003300" cy="9271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216400" y="3530600"/>
              <a:ext cx="1003300" cy="9271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4419600" y="4635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0" name="Group 59"/>
          <p:cNvGrpSpPr/>
          <p:nvPr/>
        </p:nvGrpSpPr>
        <p:grpSpPr>
          <a:xfrm>
            <a:off x="6896100" y="2908300"/>
            <a:ext cx="457200" cy="393700"/>
            <a:chOff x="3721100" y="3530600"/>
            <a:chExt cx="2019300" cy="1739900"/>
          </a:xfrm>
        </p:grpSpPr>
        <p:sp>
          <p:nvSpPr>
            <p:cNvPr id="61" name="Oval 60"/>
            <p:cNvSpPr/>
            <p:nvPr/>
          </p:nvSpPr>
          <p:spPr bwMode="auto">
            <a:xfrm>
              <a:off x="3721100" y="4343400"/>
              <a:ext cx="1003300" cy="9271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737100" y="4330700"/>
              <a:ext cx="1003300" cy="9271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216400" y="3530600"/>
              <a:ext cx="1003300" cy="9271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122" name="Picture 2" descr="C:\Users\omicron\Desktop\so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014" y="3751264"/>
            <a:ext cx="3162735" cy="2230436"/>
          </a:xfrm>
          <a:prstGeom prst="rect">
            <a:avLst/>
          </a:prstGeom>
          <a:noFill/>
        </p:spPr>
      </p:pic>
      <p:cxnSp>
        <p:nvCxnSpPr>
          <p:cNvPr id="58" name="Straight Arrow Connector 57"/>
          <p:cNvCxnSpPr/>
          <p:nvPr/>
        </p:nvCxnSpPr>
        <p:spPr bwMode="auto">
          <a:xfrm rot="5400000" flipH="1" flipV="1">
            <a:off x="6546850" y="3511550"/>
            <a:ext cx="5461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832600" y="2844800"/>
            <a:ext cx="622300" cy="50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" y="1295399"/>
            <a:ext cx="8470900" cy="4038601"/>
          </a:xfrm>
        </p:spPr>
        <p:txBody>
          <a:bodyPr/>
          <a:lstStyle/>
          <a:p>
            <a:pPr eaLnBrk="1" hangingPunct="1"/>
            <a:r>
              <a:rPr lang="en-CA" sz="1800" dirty="0" smtClean="0"/>
              <a:t>3 primary colours look like one colour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How the screen is refreshed</a:t>
            </a:r>
          </a:p>
          <a:p>
            <a:pPr lvl="1" eaLnBrk="1" hangingPunct="1"/>
            <a:r>
              <a:rPr lang="en-CA" sz="1400" dirty="0" smtClean="0"/>
              <a:t>http://www.magnet.fsu.edu/education/tutorials/java/crt/index.html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Electron gun hits the each pixel 60 times in a second </a:t>
            </a:r>
          </a:p>
          <a:p>
            <a:pPr lvl="1" eaLnBrk="1" hangingPunct="1"/>
            <a:r>
              <a:rPr lang="en-CA" sz="1400" dirty="0" smtClean="0"/>
              <a:t>0.017 seconds per pixel refresh</a:t>
            </a:r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Animation analogy: Flip book birdcage</a:t>
            </a:r>
          </a:p>
          <a:p>
            <a:pPr lvl="1" eaLnBrk="1" hangingPunct="1">
              <a:buNone/>
            </a:pPr>
            <a:r>
              <a:rPr lang="en-CA" sz="1400" dirty="0" smtClean="0"/>
              <a:t>http://www.youtube.com/watch?v=-UVbL-sDGFA&amp;feature=PlayList&amp;p=982BF9D4EE169B15&amp;playnext=1&amp;playnext_from=PL&amp;index=1</a:t>
            </a:r>
            <a:endParaRPr lang="en-CA" sz="1800" dirty="0" smtClean="0"/>
          </a:p>
          <a:p>
            <a:pPr eaLnBrk="1" hangingPunct="1"/>
            <a:endParaRPr lang="en-CA" sz="1800" dirty="0" smtClean="0"/>
          </a:p>
          <a:p>
            <a:pPr eaLnBrk="1" hangingPunct="1"/>
            <a:r>
              <a:rPr lang="en-CA" sz="1800" dirty="0" smtClean="0"/>
              <a:t>Brightness of each dot controlled by electron accelerating voltage</a:t>
            </a: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392473" y="6349285"/>
            <a:ext cx="24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8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7186411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How the CRT Fools the Eye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7500" y="1028698"/>
            <a:ext cx="8470900" cy="1600201"/>
          </a:xfrm>
        </p:spPr>
        <p:txBody>
          <a:bodyPr/>
          <a:lstStyle/>
          <a:p>
            <a:pPr eaLnBrk="1" hangingPunct="1"/>
            <a:r>
              <a:rPr lang="en-CA" sz="1900" dirty="0" smtClean="0"/>
              <a:t>Dot pitch is the diagonal distance between dots of the same colour (DP)</a:t>
            </a:r>
          </a:p>
          <a:p>
            <a:pPr eaLnBrk="1" hangingPunct="1"/>
            <a:r>
              <a:rPr lang="en-CA" sz="1900" dirty="0" smtClean="0"/>
              <a:t>Vertical dot pitch is vertical distance between same colour dots </a:t>
            </a:r>
          </a:p>
          <a:p>
            <a:pPr lvl="1" eaLnBrk="1" hangingPunct="1"/>
            <a:r>
              <a:rPr lang="en-CA" sz="1800" dirty="0" smtClean="0"/>
              <a:t>For this lab we are interested in Vertical Dot Pitch </a:t>
            </a:r>
          </a:p>
          <a:p>
            <a:pPr lvl="1" eaLnBrk="1" hangingPunct="1"/>
            <a:r>
              <a:rPr lang="en-CA" sz="1800" dirty="0" smtClean="0">
                <a:latin typeface="+mj-lt"/>
              </a:rPr>
              <a:t>We will call </a:t>
            </a:r>
            <a:r>
              <a:rPr lang="en-CA" sz="1800" b="1" dirty="0" smtClean="0">
                <a:latin typeface="+mj-lt"/>
              </a:rPr>
              <a:t>the Vertical Dot Pitch </a:t>
            </a:r>
            <a:r>
              <a:rPr lang="en-CA" sz="1800" b="1" dirty="0" smtClean="0">
                <a:latin typeface="+mj-lt"/>
                <a:cs typeface="Times New Roman"/>
              </a:rPr>
              <a:t>∆x for this lab</a:t>
            </a:r>
            <a:endParaRPr lang="en-CA" sz="1800" b="1" dirty="0" smtClean="0">
              <a:latin typeface="+mj-lt"/>
            </a:endParaRPr>
          </a:p>
          <a:p>
            <a:pPr eaLnBrk="1" hangingPunct="1"/>
            <a:endParaRPr lang="en-CA" sz="1800" dirty="0" smtClean="0"/>
          </a:p>
          <a:p>
            <a:pPr eaLnBrk="1" hangingPunct="1"/>
            <a:endParaRPr lang="en-CA" sz="18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0" y="669299"/>
            <a:ext cx="9144000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4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92473" y="6349285"/>
            <a:ext cx="4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411BDD-EB54-4143-92F8-88E8A947E17B}" type="slidenum">
              <a:rPr lang="en-CA" sz="1200" smtClean="0"/>
              <a:pPr/>
              <a:t>9</a:t>
            </a:fld>
            <a:endParaRPr lang="en-CA" sz="1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245" y="0"/>
            <a:ext cx="8020855" cy="70485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44B9"/>
                </a:solidFill>
              </a:rPr>
              <a:t>Calculation of Dot Pitch Theoretical </a:t>
            </a:r>
            <a:r>
              <a:rPr lang="en-CA" dirty="0" smtClean="0">
                <a:solidFill>
                  <a:srgbClr val="0044B9"/>
                </a:solidFill>
                <a:cs typeface="Times New Roman"/>
              </a:rPr>
              <a:t>∆x</a:t>
            </a:r>
            <a:endParaRPr lang="en-CA" dirty="0" smtClean="0">
              <a:solidFill>
                <a:srgbClr val="0044B9"/>
              </a:solidFill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0" y="6363910"/>
            <a:ext cx="9144000" cy="494090"/>
            <a:chOff x="0" y="6363910"/>
            <a:chExt cx="9144000" cy="49409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0" y="6617192"/>
              <a:ext cx="9144000" cy="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0" y="6363910"/>
              <a:ext cx="7673340" cy="64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Arc 28"/>
            <p:cNvSpPr/>
            <p:nvPr/>
          </p:nvSpPr>
          <p:spPr bwMode="auto">
            <a:xfrm>
              <a:off x="7406640" y="6370320"/>
              <a:ext cx="525780" cy="487680"/>
            </a:xfrm>
            <a:prstGeom prst="arc">
              <a:avLst/>
            </a:prstGeom>
            <a:noFill/>
            <a:ln w="12700" cap="flat" cmpd="sng" algn="ctr">
              <a:solidFill>
                <a:srgbClr val="0044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>
              <a:off x="7159629" y="6499223"/>
              <a:ext cx="247648" cy="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449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25"/>
          <p:cNvGrpSpPr/>
          <p:nvPr/>
        </p:nvGrpSpPr>
        <p:grpSpPr>
          <a:xfrm>
            <a:off x="5827358" y="3337670"/>
            <a:ext cx="1826260" cy="1984770"/>
            <a:chOff x="5969000" y="4619625"/>
            <a:chExt cx="1529080" cy="812801"/>
          </a:xfrm>
        </p:grpSpPr>
        <p:cxnSp>
          <p:nvCxnSpPr>
            <p:cNvPr id="113" name="Straight Connector 112"/>
            <p:cNvCxnSpPr/>
            <p:nvPr/>
          </p:nvCxnSpPr>
          <p:spPr bwMode="auto">
            <a:xfrm flipV="1">
              <a:off x="5969000" y="4619625"/>
              <a:ext cx="1524000" cy="812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5969000" y="5425440"/>
              <a:ext cx="1529080" cy="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5400000" flipH="1" flipV="1">
              <a:off x="7090412" y="5025392"/>
              <a:ext cx="800097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127" name="TextBox 126"/>
          <p:cNvSpPr txBox="1"/>
          <p:nvPr/>
        </p:nvSpPr>
        <p:spPr>
          <a:xfrm>
            <a:off x="6246607" y="3987876"/>
            <a:ext cx="505267" cy="3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DP</a:t>
            </a:r>
            <a:endParaRPr lang="en-CA" dirty="0"/>
          </a:p>
        </p:txBody>
      </p:sp>
      <p:sp>
        <p:nvSpPr>
          <p:cNvPr id="128" name="TextBox 127"/>
          <p:cNvSpPr txBox="1"/>
          <p:nvPr/>
        </p:nvSpPr>
        <p:spPr>
          <a:xfrm>
            <a:off x="7600974" y="4179932"/>
            <a:ext cx="1263626" cy="69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CA" dirty="0" smtClean="0">
                <a:cs typeface="Times New Roman"/>
              </a:rPr>
              <a:t>∆x</a:t>
            </a:r>
            <a:r>
              <a:rPr lang="en-CA" dirty="0" smtClean="0"/>
              <a:t>)(3/2)</a:t>
            </a:r>
            <a:endParaRPr lang="en-CA" dirty="0"/>
          </a:p>
        </p:txBody>
      </p:sp>
      <p:sp>
        <p:nvSpPr>
          <p:cNvPr id="129" name="TextBox 128"/>
          <p:cNvSpPr txBox="1"/>
          <p:nvPr/>
        </p:nvSpPr>
        <p:spPr>
          <a:xfrm>
            <a:off x="6386307" y="4915037"/>
            <a:ext cx="5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60</a:t>
            </a:r>
            <a:r>
              <a:rPr lang="en-CA" dirty="0" smtClean="0">
                <a:latin typeface="Times New Roman"/>
                <a:cs typeface="Times New Roman"/>
              </a:rPr>
              <a:t>°</a:t>
            </a:r>
            <a:endParaRPr lang="en-CA" dirty="0"/>
          </a:p>
        </p:txBody>
      </p:sp>
      <p:sp>
        <p:nvSpPr>
          <p:cNvPr id="130" name="TextBox 129"/>
          <p:cNvSpPr txBox="1"/>
          <p:nvPr/>
        </p:nvSpPr>
        <p:spPr>
          <a:xfrm>
            <a:off x="470647" y="292510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*Not to Scale</a:t>
            </a:r>
            <a:endParaRPr lang="en-CA" dirty="0"/>
          </a:p>
        </p:txBody>
      </p:sp>
      <p:grpSp>
        <p:nvGrpSpPr>
          <p:cNvPr id="7" name="Group 130"/>
          <p:cNvGrpSpPr/>
          <p:nvPr/>
        </p:nvGrpSpPr>
        <p:grpSpPr>
          <a:xfrm>
            <a:off x="575743" y="2796988"/>
            <a:ext cx="4493797" cy="2644403"/>
            <a:chOff x="387297" y="2603500"/>
            <a:chExt cx="4057703" cy="3340100"/>
          </a:xfrm>
        </p:grpSpPr>
        <p:grpSp>
          <p:nvGrpSpPr>
            <p:cNvPr id="8" name="Group 69"/>
            <p:cNvGrpSpPr/>
            <p:nvPr/>
          </p:nvGrpSpPr>
          <p:grpSpPr>
            <a:xfrm>
              <a:off x="406400" y="2603500"/>
              <a:ext cx="4038600" cy="3340100"/>
              <a:chOff x="2273300" y="2870200"/>
              <a:chExt cx="4038600" cy="3340100"/>
            </a:xfrm>
          </p:grpSpPr>
          <p:grpSp>
            <p:nvGrpSpPr>
              <p:cNvPr id="9" name="Group 65"/>
              <p:cNvGrpSpPr/>
              <p:nvPr/>
            </p:nvGrpSpPr>
            <p:grpSpPr>
              <a:xfrm>
                <a:off x="2273300" y="2870200"/>
                <a:ext cx="4038600" cy="3340100"/>
                <a:chOff x="1892300" y="2451100"/>
                <a:chExt cx="4038600" cy="3340100"/>
              </a:xfrm>
            </p:grpSpPr>
            <p:grpSp>
              <p:nvGrpSpPr>
                <p:cNvPr id="10" name="Group 64"/>
                <p:cNvGrpSpPr/>
                <p:nvPr/>
              </p:nvGrpSpPr>
              <p:grpSpPr>
                <a:xfrm>
                  <a:off x="1892300" y="3251200"/>
                  <a:ext cx="4038600" cy="2540000"/>
                  <a:chOff x="1892300" y="3251200"/>
                  <a:chExt cx="4038600" cy="2540000"/>
                </a:xfrm>
              </p:grpSpPr>
              <p:grpSp>
                <p:nvGrpSpPr>
                  <p:cNvPr id="12" name="Group 49"/>
                  <p:cNvGrpSpPr/>
                  <p:nvPr/>
                </p:nvGrpSpPr>
                <p:grpSpPr>
                  <a:xfrm>
                    <a:off x="1892300" y="4051300"/>
                    <a:ext cx="2019300" cy="1739900"/>
                    <a:chOff x="3721100" y="3530600"/>
                    <a:chExt cx="2019300" cy="1739900"/>
                  </a:xfrm>
                </p:grpSpPr>
                <p:sp>
                  <p:nvSpPr>
                    <p:cNvPr id="51" name="Oval 50"/>
                    <p:cNvSpPr/>
                    <p:nvPr/>
                  </p:nvSpPr>
                  <p:spPr bwMode="auto">
                    <a:xfrm>
                      <a:off x="3721100" y="4343400"/>
                      <a:ext cx="1003300" cy="92710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 bwMode="auto">
                    <a:xfrm>
                      <a:off x="4737100" y="4330700"/>
                      <a:ext cx="1003300" cy="9271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 bwMode="auto">
                    <a:xfrm>
                      <a:off x="4216400" y="3530600"/>
                      <a:ext cx="1003300" cy="9271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7" name="Oval 56"/>
                  <p:cNvSpPr/>
                  <p:nvPr/>
                </p:nvSpPr>
                <p:spPr bwMode="auto">
                  <a:xfrm>
                    <a:off x="4927600" y="4864100"/>
                    <a:ext cx="1003300" cy="9271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4419600" y="4064000"/>
                    <a:ext cx="1003300" cy="9271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3924300" y="4864100"/>
                    <a:ext cx="1003300" cy="9271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3403600" y="4064000"/>
                    <a:ext cx="1003300" cy="9271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921000" y="3263900"/>
                    <a:ext cx="1003300" cy="9271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3937000" y="3251200"/>
                    <a:ext cx="1003300" cy="9271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64" name="Oval 63"/>
                <p:cNvSpPr/>
                <p:nvPr/>
              </p:nvSpPr>
              <p:spPr bwMode="auto">
                <a:xfrm>
                  <a:off x="3416300" y="2451100"/>
                  <a:ext cx="1003300" cy="9271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 bwMode="auto">
              <a:xfrm rot="5400000" flipH="1" flipV="1">
                <a:off x="2335103" y="3762043"/>
                <a:ext cx="2386459" cy="154486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824904" y="3517655"/>
              <a:ext cx="494314" cy="46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DP</a:t>
              </a:r>
              <a:endParaRPr lang="en-CA" dirty="0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 flipH="1" flipV="1">
              <a:off x="1626922" y="3870290"/>
              <a:ext cx="1602016" cy="18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2667000" y="3670300"/>
              <a:ext cx="398336" cy="466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+mj-lt"/>
                  <a:cs typeface="Times New Roman"/>
                </a:rPr>
                <a:t>∆x</a:t>
              </a:r>
              <a:endParaRPr lang="en-CA" dirty="0">
                <a:latin typeface="+mj-lt"/>
              </a:endParaRPr>
            </a:p>
          </p:txBody>
        </p:sp>
        <p:sp>
          <p:nvSpPr>
            <p:cNvPr id="98" name="Right Brace 97"/>
            <p:cNvSpPr/>
            <p:nvPr/>
          </p:nvSpPr>
          <p:spPr bwMode="auto">
            <a:xfrm>
              <a:off x="2543175" y="3070226"/>
              <a:ext cx="114300" cy="158115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ight Brace 98"/>
            <p:cNvSpPr/>
            <p:nvPr/>
          </p:nvSpPr>
          <p:spPr bwMode="auto">
            <a:xfrm rot="14615975">
              <a:off x="1126741" y="2908137"/>
              <a:ext cx="621865" cy="2100754"/>
            </a:xfrm>
            <a:prstGeom prst="rightBrace">
              <a:avLst>
                <a:gd name="adj1" fmla="val 8333"/>
                <a:gd name="adj2" fmla="val 4915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47113" y="481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cs typeface="Times New Roman"/>
              </a:rPr>
              <a:t>∆x/2</a:t>
            </a:r>
            <a:endParaRPr lang="en-CA" dirty="0"/>
          </a:p>
        </p:txBody>
      </p:sp>
      <p:cxnSp>
        <p:nvCxnSpPr>
          <p:cNvPr id="55" name="Straight Connector 54"/>
          <p:cNvCxnSpPr>
            <a:stCxn id="52" idx="6"/>
          </p:cNvCxnSpPr>
          <p:nvPr/>
        </p:nvCxnSpPr>
        <p:spPr bwMode="auto">
          <a:xfrm flipV="1">
            <a:off x="2833220" y="4442460"/>
            <a:ext cx="1420" cy="621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77" name="Right Brace 76"/>
          <p:cNvSpPr/>
          <p:nvPr/>
        </p:nvSpPr>
        <p:spPr bwMode="auto">
          <a:xfrm>
            <a:off x="2963320" y="4439041"/>
            <a:ext cx="138020" cy="63587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35765</TotalTime>
  <Words>881</Words>
  <Application>Microsoft Office PowerPoint</Application>
  <PresentationFormat>On-screen Show (4:3)</PresentationFormat>
  <Paragraphs>232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Investigation CRT Technology: Using a Magnetic Field to Measure Pixel Pitch</vt:lpstr>
      <vt:lpstr>Presentation Outline</vt:lpstr>
      <vt:lpstr>Goals for this Lab</vt:lpstr>
      <vt:lpstr>How Does a CRT TV Work?</vt:lpstr>
      <vt:lpstr>Light Emission from a CRT</vt:lpstr>
      <vt:lpstr>Primary Colours Create all Colours</vt:lpstr>
      <vt:lpstr>Why is the image continuous?</vt:lpstr>
      <vt:lpstr>How the CRT Fools the Eye</vt:lpstr>
      <vt:lpstr>Calculation of Dot Pitch Theoretical ∆x</vt:lpstr>
      <vt:lpstr>Results of Theoretical ∆x Calculation</vt:lpstr>
      <vt:lpstr>How Electrons in a CRT are Deflected</vt:lpstr>
      <vt:lpstr>Magnetic Field of a Ring Magnet</vt:lpstr>
      <vt:lpstr>The Kinetic Energy of an Electron</vt:lpstr>
      <vt:lpstr>Experimental ∆x Derivation I</vt:lpstr>
      <vt:lpstr>Experimental ∆x Derivation II</vt:lpstr>
      <vt:lpstr>Measuring our Magnetic Field Experimentally</vt:lpstr>
      <vt:lpstr>Summary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Protiva Biotherapeutics Ltd.</dc:title>
  <dc:creator>Default</dc:creator>
  <cp:lastModifiedBy>omicron</cp:lastModifiedBy>
  <cp:revision>1791</cp:revision>
  <cp:lastPrinted>2003-03-31T22:44:42Z</cp:lastPrinted>
  <dcterms:created xsi:type="dcterms:W3CDTF">2000-08-01T02:30:30Z</dcterms:created>
  <dcterms:modified xsi:type="dcterms:W3CDTF">2010-04-16T01:04:48Z</dcterms:modified>
</cp:coreProperties>
</file>